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8"/>
  </p:handoutMasterIdLst>
  <p:sldIdLst>
    <p:sldId id="256" r:id="rId2"/>
    <p:sldId id="257" r:id="rId3"/>
    <p:sldId id="262" r:id="rId4"/>
    <p:sldId id="259" r:id="rId5"/>
    <p:sldId id="276" r:id="rId6"/>
    <p:sldId id="261" r:id="rId7"/>
    <p:sldId id="268" r:id="rId8"/>
    <p:sldId id="269" r:id="rId9"/>
    <p:sldId id="270" r:id="rId10"/>
    <p:sldId id="271" r:id="rId11"/>
    <p:sldId id="294" r:id="rId12"/>
    <p:sldId id="272" r:id="rId13"/>
    <p:sldId id="293" r:id="rId14"/>
    <p:sldId id="273" r:id="rId15"/>
    <p:sldId id="277" r:id="rId16"/>
    <p:sldId id="278" r:id="rId17"/>
    <p:sldId id="279" r:id="rId18"/>
    <p:sldId id="285" r:id="rId19"/>
    <p:sldId id="286" r:id="rId20"/>
    <p:sldId id="287" r:id="rId21"/>
    <p:sldId id="295" r:id="rId22"/>
    <p:sldId id="288" r:id="rId23"/>
    <p:sldId id="289" r:id="rId24"/>
    <p:sldId id="290" r:id="rId25"/>
    <p:sldId id="291" r:id="rId26"/>
    <p:sldId id="292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FFFF00"/>
    <a:srgbClr val="993300"/>
    <a:srgbClr val="996600"/>
    <a:srgbClr val="988E4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9CEF-5445-4EE3-B857-7C8870BAC94C}" type="datetimeFigureOut">
              <a:rPr lang="es-PE" smtClean="0"/>
              <a:t>18/11/2016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B8C6-A737-4E2C-B978-0F7249BA6F1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209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45E5AF-C815-4DDA-8501-B4E01A5AEBB8}" type="datetimeFigureOut">
              <a:rPr lang="es-ES" smtClean="0"/>
              <a:pPr/>
              <a:t>18/11/2016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9A8E58-D874-4A9C-9387-1F3CC2A3E4A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quitectura.webcindario.com/arquitectos/jho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tendencias21.net/mediart/photo/grande-1675611-2259135.jpg?ibox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286116" y="142852"/>
            <a:ext cx="52864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DEFINICIONES DE ARQUITECTURA</a:t>
            </a:r>
            <a:endParaRPr lang="es-ES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928926" y="928670"/>
            <a:ext cx="6072230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“Arte de proyectar  y construir  edificios”</a:t>
            </a:r>
            <a:r>
              <a:rPr lang="es-ES" dirty="0" smtClean="0"/>
              <a:t> (Diccionario de la R.A.E.)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42844" y="2143116"/>
            <a:ext cx="9001156" cy="10001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solidFill>
                  <a:srgbClr val="C00000"/>
                </a:solidFill>
                <a:latin typeface="Arial Black" pitchFamily="34" charset="0"/>
              </a:rPr>
              <a:t>Arquitectura</a:t>
            </a:r>
            <a:r>
              <a:rPr lang="es-ES" b="1" dirty="0" smtClean="0">
                <a:solidFill>
                  <a:srgbClr val="C00000"/>
                </a:solidFill>
              </a:rPr>
              <a:t>: </a:t>
            </a:r>
            <a:r>
              <a:rPr lang="es-ES" sz="2000" dirty="0" smtClean="0">
                <a:solidFill>
                  <a:srgbClr val="C00000"/>
                </a:solidFill>
              </a:rPr>
              <a:t>Arte de proyectar y construir edificios o espacios para el uso del hombre, siendo considerada como </a:t>
            </a:r>
            <a:r>
              <a:rPr lang="es-ES" sz="2000" b="1" dirty="0" smtClean="0">
                <a:solidFill>
                  <a:srgbClr val="FFFF00"/>
                </a:solidFill>
              </a:rPr>
              <a:t>arte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dirty="0" smtClean="0">
                <a:solidFill>
                  <a:srgbClr val="C00000"/>
                </a:solidFill>
              </a:rPr>
              <a:t>desde el momento en que conlleva una búsqueda estética.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2" name="11 Pergamino horizontal"/>
          <p:cNvSpPr/>
          <p:nvPr/>
        </p:nvSpPr>
        <p:spPr>
          <a:xfrm>
            <a:off x="0" y="3071810"/>
            <a:ext cx="9144000" cy="3786190"/>
          </a:xfrm>
          <a:prstGeom prst="horizontalScroll">
            <a:avLst/>
          </a:prstGeom>
          <a:solidFill>
            <a:srgbClr val="988E4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VITRUVIO (Roma S.I  </a:t>
            </a:r>
            <a:r>
              <a:rPr lang="es-E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a.c.</a:t>
            </a:r>
            <a:r>
              <a:rPr lang="es-E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padre de la arquitectura. Primer tratado de la antigüedad : " Los tres virus de la Arquitectura ".</a:t>
            </a:r>
            <a:b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s-ES" sz="2400" dirty="0" smtClean="0">
                <a:solidFill>
                  <a:srgbClr val="C00000"/>
                </a:solidFill>
              </a:rPr>
              <a:t>  </a:t>
            </a:r>
          </a:p>
          <a:p>
            <a:r>
              <a:rPr lang="es-ES" sz="24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Firmitas: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se refería al </a:t>
            </a:r>
            <a:r>
              <a:rPr lang="es-ES" sz="2400" dirty="0" smtClean="0">
                <a:solidFill>
                  <a:srgbClr val="FFFF00"/>
                </a:solidFill>
              </a:rPr>
              <a:t>nivel técnico 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 la orla. </a:t>
            </a:r>
          </a:p>
          <a:p>
            <a:r>
              <a:rPr lang="es-ES" sz="24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Utilitas:</a:t>
            </a:r>
            <a:r>
              <a:rPr lang="es-E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 refería a la hora para hacer su </a:t>
            </a:r>
            <a:r>
              <a:rPr lang="es-ES" sz="2400" dirty="0" smtClean="0">
                <a:solidFill>
                  <a:srgbClr val="FFFF00"/>
                </a:solidFill>
              </a:rPr>
              <a:t>función.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ES" sz="24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Venustas: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se refería al grado de </a:t>
            </a:r>
            <a:r>
              <a:rPr lang="es-ES" sz="2400" dirty="0" smtClean="0">
                <a:solidFill>
                  <a:srgbClr val="FFFF00"/>
                </a:solidFill>
              </a:rPr>
              <a:t>belleza</a:t>
            </a: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que posee la obra.</a:t>
            </a:r>
            <a:endParaRPr lang="es-E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14810" y="214290"/>
            <a:ext cx="39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14810" y="642918"/>
            <a:ext cx="4714908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/>
              <a:t>En el diseño se emplea el término </a:t>
            </a:r>
            <a:r>
              <a:rPr lang="es-ES_tradnl" sz="2400" b="1" i="1" dirty="0" smtClean="0">
                <a:solidFill>
                  <a:srgbClr val="FFFF00"/>
                </a:solidFill>
              </a:rPr>
              <a:t>espacio</a:t>
            </a:r>
            <a:r>
              <a:rPr lang="es-ES_tradnl" sz="2400" dirty="0" smtClean="0"/>
              <a:t> para referir cualquier vacío o cavidad tridimensional definida por los lados o conjunto de elementos que circundan o encierran. Así el </a:t>
            </a:r>
            <a:r>
              <a:rPr lang="es-ES_tradnl" sz="2400" b="1" dirty="0" smtClean="0">
                <a:solidFill>
                  <a:srgbClr val="FFFF00"/>
                </a:solidFill>
              </a:rPr>
              <a:t>espacio interior</a:t>
            </a:r>
            <a:r>
              <a:rPr lang="es-ES_tradnl" sz="2400" dirty="0" smtClean="0"/>
              <a:t> está definido por el piso, paredes y techo  de una edificación.</a:t>
            </a:r>
            <a:endParaRPr lang="es-ES_tradnl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14282" y="4429132"/>
            <a:ext cx="8715436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/>
              <a:t>Así mismo un espacio al aire libre </a:t>
            </a:r>
            <a:r>
              <a:rPr lang="es-ES_tradnl" sz="2400" b="1" dirty="0" smtClean="0">
                <a:solidFill>
                  <a:srgbClr val="FFFF00"/>
                </a:solidFill>
              </a:rPr>
              <a:t>(espacio exterior) </a:t>
            </a:r>
            <a:r>
              <a:rPr lang="es-ES_tradnl" sz="2400" dirty="0" smtClean="0"/>
              <a:t>se puede percibir aquel que está delimitado por elementos físicos del medio ambiente como: el suelo, paredes, tapiales, arbustos, cercos, toldos, copas de árboles y otros elementos. Esta definición  de manera común toma el nombre de </a:t>
            </a:r>
            <a:r>
              <a:rPr lang="es-ES_tradnl" sz="2400" b="1" i="1" dirty="0" smtClean="0">
                <a:solidFill>
                  <a:srgbClr val="FFFF00"/>
                </a:solidFill>
              </a:rPr>
              <a:t>paisaje</a:t>
            </a:r>
            <a:r>
              <a:rPr lang="es-ES_tradnl" sz="2400" b="1" dirty="0" smtClean="0">
                <a:solidFill>
                  <a:srgbClr val="FFFF00"/>
                </a:solidFill>
              </a:rPr>
              <a:t>. </a:t>
            </a:r>
            <a:endParaRPr lang="es-ES_tradnl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0" name="Picture 2" descr="http://dp.smugmug.com/photos/11623767-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4282" y="928670"/>
            <a:ext cx="878687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/>
              <a:t>Un espacio puede tener </a:t>
            </a:r>
            <a:r>
              <a:rPr lang="es-ES_tradnl" sz="2400" b="1" dirty="0" smtClean="0">
                <a:solidFill>
                  <a:srgbClr val="FFFF00"/>
                </a:solidFill>
              </a:rPr>
              <a:t>sub espacios</a:t>
            </a:r>
            <a:r>
              <a:rPr lang="es-ES_tradnl" sz="2400" dirty="0" smtClean="0"/>
              <a:t>, estar compuesto por varias cavidades interrelacionadas, entonces se dirá que tiene una “riqueza espacial”.</a:t>
            </a:r>
            <a:endParaRPr lang="es-ES_tradnl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58" name="AutoShape 2" descr="data:image/jpg;base64,/9j/4AAQSkZJRgABAQAAAQABAAD/2wCEAAkGBhQSERUUEhQUFRUWGBoaGRgYGBgaHBgWHR0YHBcXGx4cHCYeGxwjGhgXHy8gJCcpLCwtGB4xNTIqNSYrLSkBCQoKDgwOGg8PGiwkHyQsLCwsLCwsLCksLCwsLCwsLCksLCwsLCwsLCwsLCwsLCwsLCwsLCwsLCwsLCksLCwsLP/AABEIALcBEwMBIgACEQEDEQH/xAAcAAACAgMBAQAAAAAAAAAAAAAFBgMEAAIHAQj/xABFEAACAQEFBAYGCQMEAgEFAQABAhEDAAQSITEFQVFhBhMicYGRMkJSobHwBxQjYnKCksHRM6LhQ1Oy8WPCJJOUo7PDFv/EABkBAAMBAQEAAAAAAAAAAAAAAAECAwQABf/EACkRAAICAQQCAgEDBQAAAAAAAAABAhEhAxIxQSJRBBNhQnGBFDJSsfD/2gAMAwEAAhEDEQA/AOMOsyGOe4n532gqUSNfPdazXU4iHUhgYIIgg8CN1vFQgdkyN4/x+9gM0VLEuj+1mu94p1V1Vh4jePESPG1OrSETEEajkd/K0NuatUBYZ9Ft0zRqaVKIxqfSyIjL0d2ckT3WrN03A1oVNJ9F48wpHvtzLYHSt6V1JIJVGw9kKCC0mSdYMxPIDhaJ+mlYsStNY5kz46WzLQrktvR0O8/SRGSUCT+Cq3wAsI2n06vJWTTqopyHYNIE574xHQ8bKtTpXejuQeZ/e1tNh36vTxtjAPoqABPMDcAPWMDhNm2xjyck2S1tsU8Ia8P1h1WioyUgmJHrH8UDvsOvF/rXyoKYBAJhaY3ncTxgeA8LHdifRu2LHeCAPZBlj3toPCfCzpc9l0qX9Omq8wMz3k5++05asY4RWOm3llTY3RqjQpKhRHbVmKKZbfEjTcP+7ANu3a6O7PTpU2ai/V1MoVWIxIcCwG0cSZEoQQcrO5pEQYgHScp5jj325ztnZ63G9ksG+q3gFakahGIkj71NsLr3DibT0/J85Hm6WApsOqKj1KdZSTWxOCez1hI7a8CSuamMjMW8vdxarQai3aq3b0Wj+rQOaN+n3ji1hd8uVWhU6sntU8JRwxPZGE02ScgCCCO6zBtKu5Sle6a9tBiemPWpnOqg/wD2qeBJtzWTkyvsrbZamt4aoRUuiinWQietuzugWpIzDU9ZzyXcCbb9KNmh6iCmy4K5xqdQtQqQCDuWr2fFVPC1C9Vvqt5p3uh2qTjEAMg1Nv6lPlkfCRvFr1yuCPVa7VIalUDV6Djs4qThwqAARNIs/Z3QYECx6sVqnXsTat6pg4TjcrlATD4S5BEfhNhd+pgAlKKqeLMXb9k/tnnZs2/sxgzVHZFZThrFjALZ4KvEioonKe0r8RYA14pb3Z+VNTH6nwx4A2eDaykTa6YsPUJMkzaWjSOTE4QNDv8AyjU/OYsQvRABNOiq82JdvfCjwWedhLuSZJJPO2tOzO1QytfPrQZz6friIlv9yPvH0hpiPMWiutXq8SOA1N8iDJgjMEQR2huz3kaE2G7Lrmi61DAXeD66nVY3g8dOdj99uIqU+upSaRALa/ZsSRgY781MHgROeqyRWD6Ftkai8MAGGoMEEET3EEEeBsUujrWQ0j3oTu4SY8Dy7rVa1zqVITCMSKxGgLKubAe0RnlrrFoNn3zARMETv3HiPh490c8q+wLDoPdENvfVqrUK4+xqdmopEhTmMUcpM8QWHC23SLYrXethGYOaNuZTunQ5ECd8gjIi1Dal3FVOtT0lHa5qN/evwjhY/wBHL4L9djdahirTBNFjwAkrzjPLeCd6qLJdeSHr9LF+k8x3k/H+Ra9cbnUd4SNQScxh0jOctMt9qNW7mk5VxhIMFeBHH/FtlqV6rLSSczARJEk+9u+zHWdKLNXTEaiO1MAO2Q3ZswEnX/kLVWZBxb+1fcZP9tq+z6NO4KvW1UQrMr6bvPpAqNAcx2iN1gu0OnaIT9VoDk9Xtkdy+gI/N32z1bwU6yNuy73UpP1oUCmYFTRVI0DAtAxL35rIOarZr60MoZTIIBB4g5g+VuXbPu1e9Xmit4ZnFRRUBJkGlqSsZDSIEQSLdLvVbAoMCJg5wFnQnlMAndM6TacuR0qRjqCbD9o7QpURNR1XvOZ7hqfCbKW2OlN4LMkdTBgqM2BGssdO8AeNlupVYmSSSdSxLT+bXz57rdgRz9Dm/TejOS1COOFRPgWB8xbyyYiAjQfrI902yzWhd7NF2mj0wt7VqgmFqT9qg3QTJYb8LZZ5Wp7V2E1CHUipSY9iqogdzDVX+6eBibQU3z7RJCkeUjLWzJsapFOpUrNhouMJRsw/DI7xqCM50iLaeOBHQoAZ9/ke/h32gr0Y0mOeoPA2IVqSgyhxKScJPAE5HmMuXfbQ0zvzy/UOHfws6JtF3oZeqfXdTeJ6mtCMRqusMO4mfAWcqH0XVQ5VioAOo7RI9rKBB1km3M6ilGBB4FT8DZ8vnTSpVu1MPUYrhC4dxIyggelHEzusJpvhnQaXI5bO6FUKJ7SF3GU1M4I+7p5g2OEcLA+jnTaleLqlSoWNZOw6gekRGFyTkJGupymDNqG3enppgwRRXgubt+bX9OEWyfVOTyavtilgab1eEo/1XCH2dX/SMx+aBZO2/wDSetKUuyAvxMMRzJ9Fe4AnmLIl829WvTYKQYA7h6R4kncPkmxXZGxKN3UPWw1KmuEn7NPxe2eXoj72lrx0IxyReq5Bno894ZxerxVILnNnLRgmGQCSWOpyEq1MT2XBsy3lae0KVeiBDKMVMtqwAEneAQdwnsseFkDaXTFZkTUbQblA3AcByAi03QraV6r3xHRgq05ZsuzEEYTxxTHdPCwnH9QYvpDN0eoi8qq1f691UUziAJagGPVvBHaZGJpwchKkg6FsNzGGBkNZOeesnjnrOZk8TZY6TobteKW0Lusq2VROIzWpTbmQCs+0gO8Wa6VRaiq6HFTcBkPFSJE89xG4zbNq/wCRfT9CZTuYDVLk3ZR8VS7k+qwk1KU/dMn8LE7xar0WYu4ulQ4KlKp1l3YqThYH7WkVBBIYCQoIkiJANmfpPss1aYNPKojB6bezVX0fBh2P08LKm2F66ml9ogo4gONDTqrx8RH6T61ineQtdDftS7UbxiUI5coVzI+1X0jTwxAfLGhxHtqo9Y25jfthvTbRQuoqEqiOpzVlZyBBGfu1Bt0K7X4Xikl5Q4ScnAywVRmRyn0h/i1HpTsFLzTFQIMcsQANH9OtSHJs66DnWUaWMWTkhANOmutUN92kpc+Zwp5MbDb06qD1dIL95zjbwyCL+medmO73EtkiFu4TlantC5oPTqIhG4HG36UmD+KLVhPOCTV8iq7EmSZPnY1sDaj0Q64yiVAVnmctN448IB1At5VuqBCaVMt96pE94ReyPzFu4WE1JJliSefutoTTJU0xoqbAdaYvFKqWqI3bEQ9JwSVI9pYWcQ4G3l0uSvd69bCvWK4MZZKAMWgyBknwtHse+P1OOSsTTBmMakQRzgZHlHC0dzvZpVCYmm4wuBvU/uJPybK7RZU8lHZl8w1CNzfG216ptd6q1aRKiZUg+iRnHgYI5RztQvCFHjgcjxG4jkRnY7sysKsI2GGgS0QDuYndE58psHjPRy8l+UE9u7Zu14VK3bFYqA6qoCEgwDMzpMADQgermvjbLg/ZSmUSMjBy110y1sVuuyia3UYCKmLDhPtcPiZ4AmzJe+g9O7sDBqTxGU8lG485z8JVtRVMer4EnZmx6t4qBQGaT3DnmchZ6uv0bgoescKYMBRMHmTGU7h52IbI2S4qIwWApmNMuEbspGcWZy3DPkPmB42jPUfRSMV2c16MbQe61/qdY4SGPUsxyVzrTJ/26mXcYNukUbyKiTEDMMpAyIkMrDlpw7wbK/Tfor9Yp9YuToNBmWXhOWYzyg6kTpaDoj0gap2Xk1kAFQDM1EyCVgN7LkrbyIOZAFhKpK0BLa6NulWxCwxKCzIMt5qUgM051KYzG9kG8qbJitIkZjw+PH5i3SdqbaoICpYu4IIFKGZWGhn0UI+8R42TbzdqdaoUSiKL1TKRUkO+eKk0gIhYGVjKRE55FJtE5JXgEAE+ye/Xxtlit32FRK9u+UFbMFSMUEEg9oMARlkRutljtBQq9QVMGY4Za7geAsZGxq1aiarTCgYEAMYRrA+Zg99pm2XSpOevqK4Un7Ol2i0bi3ooD3ls4jfbfaXTCqwwoRSUCIQksRAAxOc9OGGd82q5egKPs9ueyad2Q/W3ULVU46X+qkZ0mQAEq05ENCkMRajeNvU6YP1egqR/qVAtSp3iZRN2gJ52CVrx8/zaO5XkB+3mjDC3cd45gwfCzKN8gk1Hglv92YotYnEHmTvDZyG57/O2my6iK46ycPdPmDusQudUXd2o1+1QqRJHD1ai/O7laLaWyTQaDDIwlHGjrxHODmP8WtxlEeeSZtspQLi7Zh4zIjCROgOZ1trd9jvV+1vL4EO9vSbuB0+Ym1FbnNr70i8YiWYQJJJPv+Fg5djKJZfbdOkpS7U8t7HfzO8+4WC3q91Kmbtlu3DwFiVz2WHrUqRYL1lRUnhiMWG3i5PBZhGZEZZQYiNcjlYbrOao1ul0Z2Cr2iSAAMyScgPM27V0Z6PrdaCoILHN24twHIaDz324dTqFWBEgjTiDbumx9tdZdUqxic9jDpirAQ3csgsTuE8Itl+TdKjR8drJavTphN3qZivog9JSPSq8lACzzVYzMFMum2a2zqRDDGgvJTBMwmDE4B9UlijIDr28iJs57P2fgJdiHrP6bxu3IvsoNw8TJskdKNh3i71ql4pt1iVf6gYSrDclRdIG47oEFTaenT8WUmnyi8NvVBXWsztVo1JVQBhQpq6lfVqKMJIYzJEEggsRvSLRrFjnd71C1CDl1hH2dUbgHGp9oTuFl3oncRVdmoSlAkC80ahMUhBiolQwDGcH0xJBDKSSfuNanVSrdGIdcLFImTSJzAmDKtDKDnu0t01TpAg7WQZsiv8AUr49GqfsasKx4H/Tq+cSOBI3WdKGzKisQ7CkG0OKXxKZpVUUSSVeCCYBBZSYaytfdnPXupFVftqEqW/3aYzDqd+RxT+PiLZsra4amtZlZ610GBwsYqlA5K2ZzwkAERJIXTM2H57DJWC+m2zndkvAL9VWJWpSxMVo3hcqlPDMBTGJeRPCwWns0RkAR3f4t1W+bPNSXomi1Kuqsy1ELo5AmnVEEENhIE8ItTu2xDOVK4jgwFdwD+BqmEnvt32WhNj6AGxNmXbqpqMAMBONgWGMErgABGQIgwCeQFqF56IXat9pSFWpkZSgmBJk5mpUkDL1VxHPdoH6p0dSpDVyaxQevC00G+EUBFHeLDto9OrlQAUVBXeOzToww5At6CjdqSOFmjN/pQHBL+5nPXodkDCFCiFUTCjfrmSSMybD7zTC5sQv4sp7hmT4C1rpJtuvULOlNKOeeDtHOcy5OuR9ELxNlWnReq8KGd23AFmJ7hmbao5VsnKW3CJr/elYALJwz2jll7McJzz4m0V1vJU8rH7j0Hcn7dxTP+2o6yqfyKYX8xEcLMuztgUaRHVUxi9t8NZz3DKkneMRFhKcUqBGMm7JOj7mvTWqyFaqYVWoRh6xM4KkwCy6Ejdh4GzzQZnC4gMQ1kwATy1IPdHPKwS4bIqklsRDHIuxLPHCTGHdpg00sSpvRuk437bZ4RLORn6oExmc4jPW2SWeDSUdp7cdWKKsRvPDkP5J7ra7L2lVAJfOnvZiFVO5jCx93yi0V6vhquWpUQPvOMcDWcI7C6nNi3daOns96rYiTUYaHOpHdhlE7pUWNYOsJX7bwXKmpcwDJ7KwRKkE5kEEHIRzstXqqzAgkIrGSlMdWrTmS2E4m/MxtJtXbNKioUDrGWfWAwg54ThmYOLINlMGIFteh+3SbwUqRFUdnL0WGgE5wRI1zMWeMKVoWTvk0rXdinWYCB68LAnLtiBENIJjRiw4SPrXfrFw8YiNQdxG+QbOpoUGqtR6sq6gOGJhmByxK4bGYnCZO/fYFtykyGAzACNDGJDOEsRmxBBQzOQTexsyYrQDrXW7Oxa9C9U65/qLTXslt7jLLH6ZHFjbLbLdl9lfIW8tQW2LV6rwTn4DSw+pXtpWrSbQE2dRElP0es1vCLZa9c1FVeqMB9UPE70Pfu599nIlnZ18SogoVzCj0Kmppk7jxQ7x8gpc2NAi73wE3Zz2agBYJ/5EO8QZK6584Ks6FSQQQQcxwNjuwek7Ul6qqvXXc+lTO7UYlOoIBMEQRORGc9bOHJPo2ZWDdYj0GE06qZ9Ym4gbjxBOvGzHsvo9SoQUpy3ttJbz0HgBZc2F0gbZ0PSJvOzKzdpPWoMTu9lxuOQfCfRI7PRuwyJVpOKlKoMSONCOB4NuIPA8CBi1t38GvSkuKyI/0h7GqVbur017VNwxj0sMHPjkYPmbIt92hSr9q8pUSqRnUpBWVvvGmxXCx1JVgDwGc9mqvn3WH3ro/d6kl6NMk6kLB78t/OyQ1dqplZaW7JxvZOyevvKUaOIl2gO4AwrqXKgnRQTqdLdwudwSkqKghUXAg4Lx72OZO82VuhXRo0bzeHceh2EMahu0W/SAPzGzgTFjqz3M7S09pqFztuExZGI3zpG+Z3RbVzlYF0z2uaF2C0zD1iVBGoTeRzzHiRaSVso3SBN72otSp9Xu+GjdaJL1H3ZHtE8WkAZ6absrO07u4Ir3aiU6wFpKviTIjsU2ACYpnQ5aRkTP0Q6NimiNVGeTBN07mPEjLCDprqeyf2/t+ndaJqVDyA3sx0AG8mzbvKok2qVs5/cNoNRq9diZzJxzLF1MYhmcyIUgCcwo0m1jaBN1vaVKKdZSqCcIBIei47aQNRhOXLDaXZu0KV4BqvTdqxJmkJRF0ws7x7IGSgnWRwJD6wVCisKCAZJRVaagcMRBqHXURatO8iKSSK9DaN7piKFO+ikCSoK3VoBJPrqW1JMSMychYdsraj3FWVRVogkmK92ZlBMSZp1cjkB6OgAtffZStH/yq5af96qSeEdq01PZl4X+jfKp3Q7CqvcQ4Nm2uhdyAG1mvF8Us14N4QEdmkQEVc5xU1AKQfWZd2tgV3RUA4ZZRrown8qz3vE2Z72qYgb3RNBxperuGXCeLp6QHMeViF32LXMMDd2nMXlUVmcGIYQMOKB6QE5Zm3XQavgXqWzGdUasAtPFiPWHDjAkQPWJO7ADFmGls0AFbuAtNpyQYMvV6wg42MEGGdTysZuPRBAcdQmo51ZzJPx95IsQe+0qQhYZgDAGceOi9w8rTc/Q6jfIJufRrLtkBdYACr3kRmeZBP3rTfXrvSypg1W+56PcXOR7gW7rANqdLCb8lJxN3dMJQj1zBdTOueQPEA87a7avzXc4QA0yFaDpAKsADnKzlnZtjdWLuzSCt+2xUMBqgoqYAVJBM/e9M964bVb3s/qDB6tZzEuFxE9/aYzkTBM8bK2IsxdnknXFvHDiLNjXnrrrTrGMafZsePqzMZ9pZ/N5s40dyGbvdqTUlZFFWF7BbtaaQG0MiDkM5sldJumdWqTTVsFLgsgspAIxHuPo5WZ+jV5IDoQQs40MGM8nExHpQ0f+Q2Q+kVDDeq4GQxlhlGTGfiffYwVsDBsaQT5zl4zaajUZCCGAKkESNCMxpEaWgAzy7yf2+edvXzMbhr+w+f3tcU6HtW+YqN3viCSsFhoTTf0188QHMjhYhtS7I9LEoGECZUDOmfS78occ0WwbodeeuutSic8JMeOa93bBzta2BesdLDmvVnBhDGAuRTPXQxmfVtmaodACpSwkqRmCQfC3liVepSRilTFiXL0UPZ9TMgmcOG2WpYlHJ7ZbJt5bQZT23qtFspxOdsblbjgsGW8AK5C1dFc6PwDc+dh14uzU2wsCrD5nmLaUqkZHMH5mxSheg6ilVll9RxmyH915fIFjVZv0d2+bu5lRUpPlUpHRl0JHBgNCIIyIIgEdB6M7ZGz3VWfrNm3syr/7FQx2oiFKkhWA1ADcrc1Gz1pt9owyOi6n/v8Aez/se+k3cU7ts+n1ZOOa7tUBaCuIK5CgwTplmbTnQ0Ux9vd3NNypIncRoRuI5G0JFlz69tVgoDU6YHZAVFhVGgEYoHIW1SjtYnO9MOYy/wD5/G2N6a9mxakvQzbPvYqUg4BCktEiCQGKz44Z7jaZkmw7YlzrIhN4qvVqMZJYzhgQAI8z38rEGa02kngqrayU9pXk06TMPSyVfxuQqd/aYGyz0m+02hTpqAUo4FzzAAhmJ8CB3xYv0lrlfqwOQa9UAe7FPxAtp0rCUSsAK1VmZm3mAPcMWmlnWK/Ijywhd73iIA1/bOfhZP6Vlr1ferzFOh2MvaEdY/fi+zX8BO6xronfQ1fDnks/3IPgTaGtcFSqyjexLNkczm7eZMD+TZ9PxJ6js8ReqpSq+iBEaKsSGO/unK2tzr5NVvDBaRlSxntNqBTAzZhlkNN5Fh1zr1Kt6XA0NUqACNRiYAcjAPAaWYb8qNWLAZL2aeXooD6sZDEZYkak91rN7cEa3MC0tr0kIZaF7qBTixQiAxG6Gyy42t3HbF1qOq46lE4gcFaApPJxkJ5xa5InX5/m1W/3FKowuAZ37xnuNhuvkbbXBZ2hewKr03U4ZjPIjmORnxHG1W6VvqFSQZutQjGuopk5dag3LPpL/i0WxycFajWl2uyB6RJIxUCQCpIzIQkEDcCRatftrJ9XrFlGQlQFMZ9mDO7OfCzuNoVSaY3bDvtG9Xmpd3qY+ricDdgzwwntRIOp0a1D6VKFO43en9XfC7MyspzJQr6QPqgEruBzEaGee/R9fjTv1KDGLFTPcRI/cWIfSYCLzVxEsWwuDyZQdeAnCO60vrSmkPubyDtoua9160enTgnkRlPwP5hY3ty89dcbvXGogN3gGfc0eFgfQZetarQP+pRqR+IKSP7lXysV6N0ut2XhO6qyjvILD3xazx/AnYND4pI10Hdx+Js4dFKhN1vFMEjCAwIJBHZO8Z60xpZVuNAkQRw8+HLvs1dE6bK1VT61P/r4myzeCiILjeMFemxY5tgJLEyH7O8z6RU+FhXTyjhvOLcyrPj2fiotK7Qs71zHeuY94tN9ItwxCnUUEBZBI3ZyMxxz8rLB5OfAqUqaxIbPmN/8D9rakZZHx+OnHjbe7UFXKSNc9c+f82mpXHHnpO8b/wBrWFDnQO8kVmWIxKY4SpEe6d1itw7F9qoDAfFGU5qcS7x6rv5WEdHKfV3mnpmSvDVSMx/Fie06mC+o33qf9wCH3G0pcjdBx7jJkwfyj97Zb0uxzwnzX+bZaQ9HCLZbqm3ui92vYxhqd3qmT1yKVoOcgevpiWuzSR2xNMk8TFuebb6PV7nU6u8UyjRIOquvtIwyZeYNtqdmGgeiyYt7USDFt7td3dgtNWZjoFBJO/IDPSzFdOj1OgorX4kYs0oD035t7I+dRB5ujkrF6hdi3IDUnQWsi8hRhpeLHU93AWt7X2sbwyjAlKmkhEUABRzOrH3chaq6BdcrCxkqPbvdixnU7zbqXQXbQo0eqZRUbtMi4yvZ1aYB35xI1Phy0bVKiEyB152MdG9uCk5qVS3ZBCqqySWBBkk5AD3kcLS1E2uC0Gk+TqW0+mJo0mq9XQQKJzVmJOUAYiRmcvGyY/023j1aVIR91M+/7OwPpF0qN4TAKYVJGubSJ8B4DxsstSHLzsNOGPJHajz4nWH27Xv11o1kvCUKhNTrFxqkw0KAApnIDcNd9hd4o1lEV9plTEwgrtyjIgc7It22q9NMCnKZ14x/FtH2hUJ1t31u8Hb1WTq/TitNxpVqZxQ9OoraTkYMHmRlum0nTthVS61FzVg5B5EU2XP8JtQ6IVvrmzKl3bOpSmJ3q3bpnzkd0W92E3XXI0KobFdjlkZNFsww44DE8gONs7jS/Z/7LqV0/ZT6MXg070mchpXz0/uC2YdtLFd23dZinWAxBB8AQfCyzerg1J+70WG/mOelmVqovFPrN8Yai/vlu393cbcn2GcQJdtt1EqoXk4KisRA9VgSPcbMF+u+ByoOIaqc4ZCJVh3giwK+KFDHBifUsc+zlDgZSTvO48JEzbH28CopVgxAnA6+kmpIGgK6nCY4gjObyVq0Z06ZdPznPz/i3rVJ+d/G0oRGHYrUSNe03VnyqR7ptDWrUFPbvFImT2KJ65zyATsg8yw52Sh7R7RoKvW13yVaD0pyEvVamEWdNBUb8tlXpAgWkSs4SrcCCTkMxFjO2L3WqKoVAKIkililyx/1C/os8ZRoBAHEgttXcfVSyzm4xSCuECRBBjPEROoEDPO1oNJE5JtlLoBdS9+px6rYj3BX/cgeNjn0qUwK1ON9IT4MwsS+j3YfUUTWqZVKo7IOoQwR5wD4DjYD9J98muo3rTHvLH9xablepSKJVC2Vfo27N4qVTktKhVcnuy/c+Vi3ROlh2chJ9OpUbwELv5zahs+6Nd9lVGC/a3xlpIBqac9r9RLL5WZ6Fw6sUbsM+rUIY3tm1U/qLeVjJ8/9wKlwRpdiAMszpuHM+XzrYxsilgWs0R2DJ8GJ+Att9VnI6DMGe/4W3vFXBdqpOUjCOZaF/wCJJtG7LtUhTqVThzWkciPRdTpmMqo/izFte747vUU6dWTHMCR5ECy8aZaB7RA4ZkxZm2gx6txGqsBmN4IFmfQiEq8bPVHYMJIJAjfnlPhFsVY11+J5WJX+mGqVDEnEYPKTA7rRdSIkZmPkWfcdRtsVP/kUy3E+UGf+7TdIqf23ZwyAhAxLORnQmfG02wruDVB4BpndAOXIZ/8AdqPSWDXcbgFH9oNu7A+Bm+sqN9st47ZnXW2WmMVqtzem+OgxXCslYGMJvJA7NWmf9xZXjh0tDRvNN6PU1UVqbNnRqGKJJklqTjtXVwNMEqchhzmyRsDpw9HClWalMGRmQyN7SMO0jcxrvDaWdGvt3vFPH1igb3gAiTn1tNRnn/qUx+JAbaGmjLyepsyhcKTNc4V9awrkGvgYwtJAIU0t+OmTijMwItR2Zsi63ioa5xviIGFzOBjlhbeDw3HdBBRVzaa1HrqlEF2mECHFj3DCRMrzmN9i2ztlsK/Vyca5VyhIUk6URB7U7+7ugTj4t3kaDp0UOmuyMDdYNG7LD7+of8wH6g1lu87GdG+2kNAOEkYgN2IerluOcbrdRrMXaEOmXWDUmclp7pB/1NdcPtW1vHRy7UiKtZZYDs0R6zT6TnfznXfi0skNSlTGnC3gQth9D695zpJCb3Y4UHHtat3Ce6x5dhXC7KevrtXcarSyWeBM5/qB5Wh2v0grVhBYLT3U1EJAyAyjdGuXACwZlLEAiAMznIy0H758LUy+TqSDy9KbvT/pXCgv3qnbPOTEg+NvW+kCuNEo8lCHP+6wHCJIOk+luB4H3Z21aigzB4c/AC3bEG2HV6cVDHW0bvUByzQ6/q8PDnYd0wvVB6VE07vTo1GZicG9BAGUAeli3brD1EmGAHLl/NofraPeqbVM6SuixxQMMfn2j42KSWULJjJsjadPZzUKtQv1lSmmKkAIVJMPUkzODCwQDOFMjf0Tbd1aoUvl0IbCJYa9ZSOh7is7pEA7jbnu3bk6Va5o/a12qFnbCCeraWXqhmSsHNhuwaC1roJ0vq0KooMsrBLAQBSMmSdyiIJEgA8CbJttWjm2mH75dQaeKnnRfOCM6bb1PCN2fLhIymatA4kMjSYMEcDnlZ0CI5x0Oz1gOJQOyRubMZHdEa7ssxdXZ0P1dGoKxwiabkh4gSBUiHMbnk69oWzrTllo0/dHCZWWmlcShhtcOkZaryjw4wMrDLxs3CHGGGYRiA3SSQF3TlmCd8KLSVboUMAMpG4ypAGUiciAYEqWA42sXbblRRhYCoN4YT7/AOZtym4umGWkpK4gOpcyFQKwkYi2eDMnL08JPZAPjYzRoqM1CgMJkACZz13577XKt8pwJpQeTZZ+XzNoH2hTB/pMTzaPhNnepYi02jTBuAk+P7Tb2vcqaibzBGqpqXIMgHlIE7uPAw1NsVP9MJTHLXzj3xYTXkklyZPrEz787CztofG0sbEnlA3e+yk+xjfr85JC0aedWpoFRRGvE4THidBY/s3ZbMpqOerpj/UbSIGg9bOeXwtKFQoqKrU7qDiVT/UvTgjtNPqSASxy0HAARdPAZZVErlWKV8OFaeV3SIiFhXIOmEHFn6xUarYjsW5EqXOp0HLefE7+Vo9nbPa8Pib0BAhchl6i8AJzOuZ3mzILuFJ00iBnpppp/myzlWAwXZWSiTBMERlGg3jv+dLAulN+UlaYnDJLYYkGCAe0QDvGo0sS2ttjqUgQGYkKOAzljugDzgcbKF4qFjiPLviIHefnfZoR7YJyzRY2XTVqqwwIHaIghhGkqRJzjMSOdj14YQM5zGh4dr/1i1HYVGEx+1/xGnvk90WtXwiJ45czx5nQeZsXydFAeprJ0+Hf/NvGpQZHlx/g2tNQJ5D3/wCPnS2nVcB4yY/zbg0Wdj00JJMTko7zujw99lvaLY6786hHhiwizVc06pS54Fie4ZeGWnOyns5MVZJ9oHy7U+Ys0ScvQzvdlJJg++2WiOIZYh+j+GAtllHOOV6RUkMCCNxtJc769NpQnPdqD4W1F8JUK+YGnEd3LlZu+jnYIes14YYkoQV4NVPoD8uvfhtslJRVmKK3OhmFKrhSjlSrsoas1NVXqkyK0wVA7bMCTvyJ3C1kXRaI6umhKknGFIDAEZxMYiZ7QkGDEjQkRTwqzkySSxn1nOnhoO4AW92RdusclswubcCSchzzz8LYd95Ne2sG92pikFfDiZs0BBWFjfiAhtMjmPhSv6FgWKsWO8lfDflY1e0kgn2vjI+JtTqUWDZREac7IpdlNlI51ta64Hw6ZqJ8J/Y2ovUw6kR5eQznws37e2HVq1B1ShjhE5xg1AZicswchMnXTM016B1QcTOnAmWYjgdNJ3DTztsjONZZBxd4FgHLJZ5tl4xnbRQwj0ctMjlP5rNFfojhOE11LCOyqMxHfmAv5iLVLx0bqYhgVmBIBLdWseAdsrOpxEcZC+1GoVxwMMxMEZkGBOecCbC66FeVuk7ZvVGlceqNJ0iMDTTaantGGxZgN6uncLKGydgvemyIVARjeJAnRQB6TnOFHeYAJAjPs5xCHR/aVS8laT00q0qY7ZqAgU0JgkVF7SyT2VEyxyUkxZjuGzaVJSiBkpSrMxPaaDkz4c8iYCiQJnMybW9m7JRFFOmuFFz4ksfXcxDVCJE6ASFAEyvdLOlgA6mgfRaKmstEEYTvUGZ3kxu1jy6iOsK5HTEvKUruainEAFORBkSAADvHPx42Wb7fTTdayYnN4ZsMDtoGMPO4klsIMe0czZI2f0gZeyHKhx2kJ7JJ3xOvMQcrM3RrpTRqVQHlWpDAmRYSTGKR94kgRq5zyFqxe1OybV5QxMlOhRSi5BUdmC+EsZLNBJHrzAnRQLaC60UI7TU+VRSB4MMvebI/T3bDm9YUYotJM8pBLQYI0jCFGfDnax9HCXm+1aioxUJTJhWwCWlQ2fZkEg6axlbNPSclvbLx1tj2oeK92Wpo1IjcQw1tCNjHRisHfjEj+bR1eit+B0L65tQu7+9e62lPo7fD/pj/AO1pjh7Ui0tn5K/aY9zop6VWmOAXM+QNvKnV0hiFLuqXghFnkp7TdwW1yh0SvretUQb8LUqQ/wDxANxtduP0fAEtVaDvwDExHAu0njusaiuWK5t8C5XvBqEFsVVtxdStNT9yl6Tnm8DkbGtmdG2d8dZiAdQTLtGgPsjkAI3AWarnsSlRzpp2jkpbNu8k5jeTEZC01dwgzc5Ddh8zllYPU6iBK+Skl1ARFAA5aQIJiwvpBtuldaZZj3Aak7gBYR0s6eUaPZUl6kZKD7yeEb9OE6W5ZtDa1a/VhJksYHBQdY5RqdTG4ZWrp6LeZCy1Kwhjuu0mvNR61UsFPZWBiCgEEyBmRuLAHMHKBkUu1yLMB6pzkGQw3EEZGeIJ0PA2p3G6wFppoB4QN5PvPebMtyuAprAEGSeGZiT3nL5maSaBFWTqgyA92VtXOI5bsv599p0TLPU20W7w3I/EfyPhaLZdIqdXOufLcOI77apRLEScuA/c6+VrdSlB5H4/5Hwt46imrOzQo7R5cfPhxt1gYN29eerpYBBxaAzkPZyIMRj38LCNijtM4UgqIjFIk8CQDMA5Eb9bV9q3s1GkgjeRwYhez4KFXvBsU2VRwIo0ZjiiIJkZRxyA00tbhEFllgVxvV/0n9gR77ZbR6pByFssB7OO27h0b2YLrc6VM5Nh6x5y7bCWn8Ihfy25D0Z2f197oUyJDVFn8IMt/aDbrvSi8YmpURrXqLTP4Jmr4EZfms3yHdRI6Cq5Hl+vynCGDqID5IWGY7M4ZYEDUFd9jeyruVpqRo2cgZHFmsA5jIDMjU87KPSDa+AmIL1XwoOZOEE74Ag88hbpNG6goRu0ngBkD3iBbLqeMUWg7YMq3YTmSTrmffAytE1Pl5j5n542JPSxCd/u7xyP72pXpSDAMQJz/wCx8i0ou2WbwVGpFfRPeDvO8zqCfLlahfL0zHChw5wTMGeAIOWeRIz1iIztXmsyg6DI5z3DQgcbL94quSFFPsdYmJ3R2DJ/4yvouGHpSMwO0ItpgrdsjOVLBBeduKlNDdzTcPIRwrsuNSOsWApOKGUzGc6zab65XNdsCVAi48ChlwVAwOHFq2IHcJ0GYiTJSCpgpLUxVGZxTVhOIiGhsJCqM10B1kxM2kuteq1MtUaoAzuQHwip1bKV6tIJwgEglz7OS5watkUgBUudW+tF4FWnSRhIIAKNhzp0s85yMkAKIJ1Enrvd1QCmgCKuUCSFBjEdMTE5SxBLcNFErOxIA1gADcANFGfdqZ4zra/cbsCFwdosYTD2sR3RE5a/HhCykPGIHF5pK6uXMwVBKuqmYJUsyqsyMgdY8Lcz2rUSpWd0WFZyQO8/vn526n9IGK7p1DxjqjPTKmdd5zJEdwPeeW17nExpaml7BP0gfVzMmxDYl5qJUDKoqQQSJCsQCDEnOfA2hp0OIg2Or0NdqatIDMJwsCIG7PjEGDEWq2qyTSa4N759VvDv1latd6tR5fGhqDPRVwESAYAld1ug/RbRu+z2vIFZapZkXGQqRhUllgsZhmA19W3NWu16oEFpwoQQWC1FBGYiZAMxwsKbaDiIZ1zJlWKkkmSTz3eFkcdyq8HcO2fU6beovEM3hH/qYt5W2nT1Mmd4Vgfdrb5dXpBXA/rVPHCfjaUdJq/+6f8A6dOfOLQ/pfyMpr0fS1TbVIDM4VG4gAeMkDw+Nht96W3dBIZI4yY/ty99vnap0grn/WqeBC/C1SpXZjLSx4sxY2K+Ku2H7fSOxbX+likpPVs1RtwXPLhlkdPaBsibd+kO8V5XFgXguZ/ge8jjZYClsp8BlpraW6XJnYKilmOgGZNrx04R4QrlKRGCzHPjJ3yeJJzJs6dHthYBjjNsm1+z0OAxmSZBETOgEq0b9G+iJUh6gDNqAD2F5lxkxHBJjeQdHOhcwvNhodAo+4PVHmTvJsk9ToeGn2QXHZ4QZg7jrnI0J58BmBzNiNJD4/OZ/i0t2uZObWs0kiRwP7C2WUrNKjRRdOLeWXwzt6EjQft/m1taevefj/EWhdcpM6aDL4Z2UYr1F4nwHz+1lHpZ0gGPqkzWlD1PvOM0p90wT3Wt9KOkP1ZSiEGtU9EewuUk++P+7JF+GBAna60HrGBGsxg4ycw06we+2vSh2zLqz6QQ6P3c1G7TMwJJM94xHTeYUf5s51AsGcxAyMcvdYVsTZ4pUwpEmM5HuPvnmTwtttWuVUKCe1lnnC78/dnx5WEnuYY+KBte8SxIZgNwEnIZD3Wy0YXnHlbLWonZR+i654r3jPqqwHeVIPxHnZpvN8x7XQerRR24CcDOT39ofpsD+jIBa9MTm9Oq0fmQfBLDOkt7Zb5WZTGPrF8DlA8BHnaepG9SvwCDqH8mibSNfaF3bPAK1IKOCh1z8Tme/lb6CuNDEBik5mAYE5nMxqRz5GLfL90vBWojSZVlPkQbfU+xqoq05nInEM9zAMDaPylSQ2k+SOpQz+c+6wC+VIqMIY+Hf/mzZgkSfDdluPKyztakVrGfWEg+OfxFscOTRdgS/vJIiMlOZHFp0n7v8WAbGpEVvtaiG8tRqBVBY4qKs06fZq0Iw7l3Gx7aFQYkYHIyhO4YowGdPTVV/PYXcdndQX7TuW9FWzWniMsSBrJMhfEjQnXB4olNZs2u11RSzhXlySQXdQWDFAcAIHVwoMmS0wDAJG1S8uCSftE3gABlj2NARl6B8CN+MxzMzJkk790ny4ZQOFprrQJM6x7tffwz57rM2lyCKt4Ldx2I9f7OmBLiCWBUBTrOjDKchnOUZNboGx+i9K6UqYQYmpLAbPSACAJgCBzOZztya6/SJTo12pPkkjCcgQYH/faPiN/TNldKQ6A4hUT211H4hr5599paimlk503hiz066DPUZq1J+sxHNHPaz0wn1t0DIgaTbmF92I6MQQVIOakEEcs8xb6Ku14Rx2XVgDuIPd4xlYftLozQvFQvWDVOzhUSwCiZkYc57ybdDWccM44j0a6O9dWAdewubToRuXxI8ps519jkH7OoQBlhqDrFHGCSKg8Ht0HZWwaV2pmnTQwTJJwksd06boAytl42LScSBH4f4OXhYT1m3geO3s4Z0yDjDSIQEdpirEyM8OTAEbzGI6iyk10beD5H9rdt259FXXM1RKxlzoQCOEDTKOdly9/Rfel0wMOMkfCfjbRp60K5ElC3g5a1Azp8BbcUM9PeLPF66BXwR9kTA9ocuJ5W1ToNejl1YUczPwm1vsj7F+tiUtA8o7xaRLm0j+D+8fG3Q7p9Glb12Iz0VCd/ExY5cugKrpTLEQZqEHTlkBlysj14Ib6mzm+yui9WseysAESzZKM/f3AmzzsXorSoLBGN9DI7J3jsjKNNZNm+j0eIjF5Lnla7R2bTXdn975i2afyL4KqCQBW6s8RkePD5EixCls8LrE8x/mxVqYxEjQZD4n9h4Wgwgyd3wA1982g5tjlVkjePL/NtMgTmJPPwtZbiQPH/AKsPvV9C4tFCxLbs+Fishs9NZQTmJnSRwFlPpX0uS6jChL1iIVZkLzPzy4wH6TfSBhmldu25JltYJ3Dj8zvFkWpVIYsWx1G1bWO7nzGQ3W26ejWZGaereIlukzVaxxtjdjiqHgB6g5aA+XGzJsnZOKp1rEk4pG+SBCnwzI4kjgRah0Y2R2cR9b/iP23k7st8Wa1TCMsxvEfD+P31ecukLCPbPXIQEzCiZn1RvIP7H3WD3msxaWy037t3flnwMm0t9vuOVX0Rv9o/wM+/ytSkqMgCvsn4qfVPL0T77CMezpMknvtlp/q1MenWSm29W1E5iecQY52yzWCgP0SvPVX+6DcaQX9avH9xFh/Ssxe6nAVHHkx/a1O8Xo06l3qrqqU2Hep/xaXpDVFSq9UaVSXHiSf4tSUfOyUZeNAlhB7rd7+ivpB112RCZKxTYb4EtTMzoV7PnbgzGc9T/FmPoH0mNzvAJPYbsv8AhmQ35Wz7ibJqw3xoMJbWfTtVJ3wd4j4iwXpTs+aQfIFCNTkeWfj5zusH2x9J1KlRkAO4GbH0BwIjNjyEd9lKpt6rX/8AkXp2UNAQZDqlY5OB6OM5ZRIByIbO3nx0pF1Iv36/6ogE72YTA/CcsXI6anPs2GHGhxIScXpIxOFzvM5lH+8NcpDbpqt2wwBmsSpGYInVT8njvt6089baIpJYOlJtnt2ph4ZVYAEgqwgqwgkEjJoDKZBIMiNbebd2mLtdmfXIqPx5RPDUftkMtbqyU6rS+E1cKqDADFcRyznFnGm7jICR0+vq1K+FQBgADsPXYaA7jhGU823W5R3SroO7bC1yK9StjJL+kfW92Y/ixHZPSG8XQg02OHMRMqRvHdy04iwlki2JUK6eI3HvttMp17o19KVJ3HWE0XiJXQ94nv0/Tbo1w6Tl8wUqIBmyag/eB08QLfL3ZP3T4kfyPfa7cds17uQabmBpBkeBGY8CLZ5/HjLgotV9n1bQ2mj+i+fsmATyz32m0Mxkdf5/kW+fNmfS3UHZroHHHf5iD4nFZx2N9J92YALUalyJDCfzQf7TbLL401wOpxZ1R6XA5HPjaF6YnifnwHusq3Pphi0q0XU7p6sj9UE+Vio2+YB6po4r2gOeXPnaEtOS5RRfuEjSbgO6f342jFL2cuR/j+PfaoNupvxg8x+2nhbP/wDQUm1JkbwpHlvHvstDUywUPCOc6d3Hxtqyx2QM/OBxPznapU6SpoJc8lgjvEieOXA2hO3BEqjknOTln4TbqYaZeZYyxEHw9+4e62pPc3z42C1ekoXImmh+84nyy+Fg21Om92pmXrTG5Rhk+MEjztWOlOXQHJLljVer2F1yO7fnu0k+61G8XxcBggCILNkB884tzban0sJpQpg8CefNgP8AibKO0Olt5vJmozBPuth3e0ZjuFtEfi+yT1kuDpXSDp/QoyMfWPuAyHLL/oHjbmu3Oll4vZMnq6fAGB3E7+4e+wUBR94+7+T7reEltc+AG7uG62qOnGHBKUpS5N6bAdlcp1J1PLkDw87EdkbLarUCxlv3dka93CbaXDZZYy3l862fdl7J6ldM2jH92NI5cfO3TlSDCNs2ShgGWYgAgDQDTCOA9n4mcVW+371FP4j/AOo/c+Hd5etpYhhQ9ne2fa5Lvjn5cbUxTjhw/wAWlGPbKSl0jULFpqZwYSYxM2GmPabex+6uvM5WjvFVKdM1KpIQZAb3Meiufmd1hmxL094rtWcCFGFV3KDoo1yAnzs7eBVyG22LSYlqiVC5MkqVgnjmwPut7aXrm4jz/wAW8tLePsOf3oYqVE74ZfJpHuNpLv26RU608x+E6j4+63tsttfJkRW6rOOP/Ld/FvKdI7vnjb22WQLHfo/sh7261qkGkhhU3Y1AMEbwBBnfpYT0+2+KtTqKZOCme0dMVXMHwXMDvbiLZbLRh5ajvorLEFXZN0R6aGnFGvL02IAO8HQQdx3T4HcQ9VVRArYpV/QygmDEHgQdfdNstljqxWGDTfQK6QVlWi2IBi3ZAIEAxl3AQT4c5PPzQOec/Hn377ZbLNprAJvJVaidLaPd7e2yznEJp29QkZgkWy2W4U26wb1Hhkf491s6lT6xHeP3H8Wy2W6w0T0qdVAGRmA4q0fuLT0OkN4SYqGfy/GJtlsszAXqXT2+KMqzfqcfBhawPpJvuQ6zLLe5/wDa2Wyy0jiJ/pAvhGdU+b93tWp3npXeX1qa8lPDiCbZbLdwdyQGpeKmZdyvNsvIH9rVfq6jViTwUfuY+BtlssWdR7kPRUd5zP8AHutjKWOck6Wy2WASxT2ad+VidC5BcsrZbLcFDFsi6LRHXVJgnsAZnF8NRlPA6ZWtXu8vVnESoGiqdDuJYZkg+A55G2Wy0Hl2VbrBVwFp0xrGKNCDIDgbpIMjyy08q4adM1as4FMZas3sjh3njby2WP4AJm19pveHxNAAyVRoo4D+bNuxbl1dBeJGI95g/wAC2Wyw1cKhtPmy1VwAw9TC2UiGMSJGgjS2Wy2WVRVBc2f/2Q=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60" name="Picture 4" descr="http://cav.org.ve/cms/images/eventlist/events/biblioteca-virgilio-barco_1282779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6467475" cy="429577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85720" y="214290"/>
            <a:ext cx="39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143372" y="142852"/>
            <a:ext cx="39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357554" y="3143248"/>
            <a:ext cx="5572164" cy="3714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extensi</a:t>
            </a:r>
            <a:r>
              <a:rPr lang="es-ES_tradnl" sz="22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tridimensional pueden existir objetos, puede ser un </a:t>
            </a:r>
            <a:r>
              <a:rPr lang="es-ES_tradnl" sz="2200" b="1" i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escenario para ocurrencias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el espacio en s</a:t>
            </a:r>
            <a:r>
              <a:rPr lang="es-ES_tradnl" sz="22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puede carecer de forma. Sus l</a:t>
            </a:r>
            <a:r>
              <a:rPr lang="es-ES_tradnl" sz="22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mites que son elementos formales pueden expresar: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 forma visual,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 calidad luminosa,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sus colores,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sus dimensiones,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 escala, etc.</a:t>
            </a:r>
            <a:endParaRPr lang="es-ES_tradnl" sz="2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" name="Picture 4" descr="C:\Documents and Settings\Usuario\Mis documentos\Mis imágenes\untitled 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35784" cy="3389415"/>
          </a:xfrm>
          <a:prstGeom prst="rect">
            <a:avLst/>
          </a:prstGeom>
          <a:noFill/>
        </p:spPr>
      </p:pic>
      <p:pic>
        <p:nvPicPr>
          <p:cNvPr id="9" name="Picture 5" descr="C:\Documents and Settings\Usuario\Mis documentos\Mis imágenes\untitled 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28"/>
            <a:ext cx="3000396" cy="3000396"/>
          </a:xfrm>
          <a:prstGeom prst="rect">
            <a:avLst/>
          </a:prstGeom>
          <a:noFill/>
        </p:spPr>
      </p:pic>
      <p:pic>
        <p:nvPicPr>
          <p:cNvPr id="10" name="Picture 3" descr="C:\Documents and Settings\Usuario\Mis documentos\Mis imágenes\untitled 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307685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OUnNi_h6LcECG2Zco22PBguiHs6gKn6fJm87rEpsbWmTb-m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2628900" cy="1743076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TPX7e9xLsUHdtsYmn3y6DB8Km-r79utmRpm3fppwKHAHtyNY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86322"/>
            <a:ext cx="2571768" cy="1926345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RTF4fM0tn7zze28ZsXAypvk90GVfA7Rm0FHF0Zx0vFiIrz7S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857232"/>
            <a:ext cx="2341334" cy="1657349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Rj-KRJ9coA2a7yNsMWeo7ZADPj4ug8odXQWpQGsiRHW13H0hg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86058"/>
            <a:ext cx="2466975" cy="1847851"/>
          </a:xfrm>
          <a:prstGeom prst="rect">
            <a:avLst/>
          </a:prstGeom>
          <a:noFill/>
        </p:spPr>
      </p:pic>
      <p:pic>
        <p:nvPicPr>
          <p:cNvPr id="1036" name="Picture 12" descr="http://t1.gstatic.com/images?q=tbn:ANd9GcRla4eTajFkrkuHuX3lpQt-XcpayLp5GAzn8Uewyhg78UY1Yr8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929198"/>
            <a:ext cx="2695575" cy="1695451"/>
          </a:xfrm>
          <a:prstGeom prst="rect">
            <a:avLst/>
          </a:prstGeom>
          <a:noFill/>
        </p:spPr>
      </p:pic>
      <p:pic>
        <p:nvPicPr>
          <p:cNvPr id="1038" name="Picture 14" descr="http://t1.gstatic.com/images?q=tbn:ANd9GcRE7FDIxLr8VecHMiKImW4bjbRNItjNe6UiUOyKQcDCE3TVlkEZ1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785794"/>
            <a:ext cx="2562225" cy="1781176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5572132" y="857232"/>
            <a:ext cx="3429024" cy="5643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Finalmente, los espacios y sub espacios pueden delimitarse de manera </a:t>
            </a:r>
            <a:r>
              <a:rPr lang="es-ES_tradnl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tangible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</a:t>
            </a:r>
            <a:r>
              <a:rPr lang="es-ES_tradnl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intangible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u="sng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Tangibles y concretos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(paredes, 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rboles, </a:t>
            </a:r>
            <a:r>
              <a:rPr lang="es-ES_tradnl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etc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es-ES_tradnl" sz="2400" b="1" u="sng" dirty="0" smtClean="0">
                <a:solidFill>
                  <a:srgbClr val="FF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Intangibles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(sombras, luces, colores, olores, etc.) llamado tambi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este 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ltimo </a:t>
            </a:r>
            <a:r>
              <a:rPr lang="es-ES_tradnl" sz="2400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espacio virtual</a:t>
            </a:r>
            <a:r>
              <a:rPr lang="es-ES_tradnl" sz="2400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 la caracter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 de sus elementos que lo forman.</a:t>
            </a:r>
            <a:endParaRPr lang="es-ES_tradnl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86050" y="214290"/>
            <a:ext cx="39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619494" cy="27146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357686" y="214290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714744" y="1142984"/>
            <a:ext cx="521497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Existen clasificaciones desde diferentes 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pticas, en nuestro caso adoptemos el siguiente:</a:t>
            </a:r>
            <a:endParaRPr lang="es-ES_tradnl" sz="4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596" y="2928934"/>
            <a:ext cx="8358246" cy="371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_tradnl" sz="2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86182" y="642918"/>
            <a:ext cx="2633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Tipos de espacios</a:t>
            </a: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14348" y="3071810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Espacios contiguos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cuando dos espacios  colindantes o adyacentes tienen en especial un lindero o borde (per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metro) com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71538" y="4357694"/>
            <a:ext cx="1714512" cy="1928826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786050" y="4357694"/>
            <a:ext cx="142876" cy="192882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28926" y="4357694"/>
            <a:ext cx="1428760" cy="1928826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628" y="142852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19494" cy="27146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929058" y="785794"/>
            <a:ext cx="2633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Tipos de espacios</a:t>
            </a: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34" y="4071942"/>
            <a:ext cx="1571636" cy="214314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488" y="4071942"/>
            <a:ext cx="1500198" cy="214314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57488" y="4286256"/>
            <a:ext cx="571504" cy="1714512"/>
          </a:xfrm>
          <a:prstGeom prst="flowChartDelay">
            <a:avLst/>
          </a:prstGeom>
          <a:solidFill>
            <a:srgbClr val="4843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flipH="1">
            <a:off x="1285852" y="4286256"/>
            <a:ext cx="785818" cy="1714512"/>
          </a:xfrm>
          <a:prstGeom prst="flowChartDelay">
            <a:avLst/>
          </a:prstGeom>
          <a:solidFill>
            <a:srgbClr val="4843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071670" y="4286256"/>
            <a:ext cx="785818" cy="1714512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142976" y="2786058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Espacios vinculado por otro com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cuando dos espacios est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unidos o conectados entre si con un tercer espacio que act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como intermediario.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http://t1.gstatic.com/images?q=tbn:ANd9GcQ3qSTC2gkLi3sdXQPA7ZdK98Av28KXfme6S_fcjsxR-12zDq1uig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643446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619494" cy="27146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500562" y="142852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29058" y="714356"/>
            <a:ext cx="2633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Tipos de espacios</a:t>
            </a: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728" y="4429132"/>
            <a:ext cx="1928826" cy="2071702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 rot="-2503290">
            <a:off x="2933971" y="4709676"/>
            <a:ext cx="1645342" cy="1541837"/>
          </a:xfrm>
          <a:prstGeom prst="rect">
            <a:avLst/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 rot="16200000">
            <a:off x="2214549" y="5143511"/>
            <a:ext cx="1500198" cy="785820"/>
          </a:xfrm>
          <a:prstGeom prst="triangle">
            <a:avLst>
              <a:gd name="adj" fmla="val 52649"/>
            </a:avLst>
          </a:prstGeom>
          <a:solidFill>
            <a:srgbClr val="4843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5720" y="307181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Espacios conexos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surge cuando dos espacios cuyos respectivos   campos se intersecan para generar una zona espacial compartida.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8" name="Picture 6" descr="http://t1.gstatic.com/images?q=tbn:ANd9GcSTuoWZzLDs-gfnCEwWrFOQR9rbt3CgYKHdYFBGO_x9BX0j8oINhQ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143380"/>
            <a:ext cx="3431065" cy="233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19494" cy="27146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500562" y="142852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29058" y="714356"/>
            <a:ext cx="2633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u="sng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Tipos de espacios</a:t>
            </a:r>
            <a:r>
              <a:rPr lang="es-ES_tradnl" sz="2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8596" y="3000372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d) </a:t>
            </a:r>
            <a:r>
              <a:rPr kumimoji="0" lang="es-ES_tradnl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Espacio interior a otro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cuando un espacio est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contenido o incorporado como esencial de uno mayor.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4071942"/>
            <a:ext cx="2500330" cy="24288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357290" y="4643446"/>
            <a:ext cx="1214446" cy="114300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10" name="Picture 2" descr="http://imagenes.acambiode.com/empresas/6/1/4/4/61441090080551685448575749544548/productos/ACF94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765" y="3929066"/>
            <a:ext cx="3404507" cy="2557164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8429652" y="6215082"/>
            <a:ext cx="285752" cy="28575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8572528" y="6357958"/>
            <a:ext cx="285752" cy="28575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8715404" y="6572248"/>
            <a:ext cx="285752" cy="28575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000364" y="2071678"/>
            <a:ext cx="614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ANTROPOMETRIA Y ESPACIO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7620" y="857232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 smtClean="0"/>
              <a:t>CAPITULO  II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143240" y="857232"/>
            <a:ext cx="5786478" cy="5715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</a:rPr>
              <a:t>DEFINICION.</a:t>
            </a:r>
            <a:r>
              <a:rPr lang="es-ES" sz="2400" b="1" dirty="0" smtClean="0"/>
              <a:t> </a:t>
            </a:r>
            <a:r>
              <a:rPr lang="es-ES" sz="2400" dirty="0" smtClean="0"/>
              <a:t>Considerado como la ciencia que </a:t>
            </a:r>
            <a:r>
              <a:rPr lang="es-ES" sz="2400" dirty="0" smtClean="0">
                <a:solidFill>
                  <a:srgbClr val="FF0000"/>
                </a:solidFill>
              </a:rPr>
              <a:t>estudia las medidas del cuerpo humano,</a:t>
            </a:r>
            <a:r>
              <a:rPr lang="es-ES" sz="2400" dirty="0" smtClean="0"/>
              <a:t> con el fin de establecer diferencias entre individuos, grupos, razas, etc. </a:t>
            </a:r>
          </a:p>
          <a:p>
            <a:pPr algn="just"/>
            <a:r>
              <a:rPr lang="es-ES" sz="2400" dirty="0" smtClean="0"/>
              <a:t>Surge en el siglo XVIII en el desarrollo de estudios de antropometría racial comparativa por parte de antropólogos físicos; aunque no fue hasta 1870 con la publicación de "</a:t>
            </a:r>
            <a:r>
              <a:rPr lang="es-ES" sz="2400" dirty="0" err="1" smtClean="0"/>
              <a:t>Antropometrie</a:t>
            </a:r>
            <a:r>
              <a:rPr lang="es-ES" sz="2400" dirty="0" smtClean="0"/>
              <a:t>”, del matemático belga </a:t>
            </a:r>
            <a:r>
              <a:rPr lang="es-ES" sz="2400" dirty="0" err="1" smtClean="0"/>
              <a:t>Quetlet</a:t>
            </a:r>
            <a:r>
              <a:rPr lang="es-ES" sz="2400" dirty="0" smtClean="0"/>
              <a:t>,  cuando se considera su descubrimiento y estructuración científica.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868" y="21429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ANTROPOMETRIA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2714612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www.tendencias21.net/mediart/photo/grande-1675611-2259135.jpg?ibox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286116" y="142852"/>
            <a:ext cx="52864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DEFINICIONES DE ARQUITECTURA-</a:t>
            </a:r>
            <a:endParaRPr lang="es-ES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143240" y="714356"/>
            <a:ext cx="5572164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200" b="1" dirty="0" smtClean="0">
                <a:solidFill>
                  <a:srgbClr val="FF0000"/>
                </a:solidFill>
              </a:rPr>
              <a:t>León </a:t>
            </a:r>
            <a:r>
              <a:rPr lang="es-ES" sz="2200" b="1" dirty="0" err="1" smtClean="0">
                <a:solidFill>
                  <a:srgbClr val="FF0000"/>
                </a:solidFill>
              </a:rPr>
              <a:t>Alberty</a:t>
            </a:r>
            <a:r>
              <a:rPr lang="es-ES" sz="2200" b="1" dirty="0" smtClean="0">
                <a:solidFill>
                  <a:srgbClr val="FF0000"/>
                </a:solidFill>
              </a:rPr>
              <a:t>: </a:t>
            </a:r>
            <a:r>
              <a:rPr lang="es-ES" sz="2200" dirty="0" smtClean="0"/>
              <a:t>la arquitectura consiste en la realización de una obra de manera que el </a:t>
            </a:r>
            <a:r>
              <a:rPr lang="es-ES" sz="2200" dirty="0" smtClean="0">
                <a:solidFill>
                  <a:srgbClr val="FF0000"/>
                </a:solidFill>
              </a:rPr>
              <a:t>movimiento</a:t>
            </a:r>
            <a:r>
              <a:rPr lang="es-ES" sz="2200" dirty="0" smtClean="0"/>
              <a:t> de los pesos </a:t>
            </a:r>
            <a:r>
              <a:rPr lang="es-ES" sz="2200" dirty="0" smtClean="0">
                <a:solidFill>
                  <a:srgbClr val="FF0000"/>
                </a:solidFill>
              </a:rPr>
              <a:t>del conjunto de los materiales</a:t>
            </a:r>
            <a:r>
              <a:rPr lang="es-ES" sz="2200" dirty="0" smtClean="0"/>
              <a:t> elegidos </a:t>
            </a:r>
            <a:r>
              <a:rPr lang="es-ES" sz="2200" dirty="0" smtClean="0">
                <a:solidFill>
                  <a:srgbClr val="FF0000"/>
                </a:solidFill>
              </a:rPr>
              <a:t>es útil</a:t>
            </a:r>
            <a:r>
              <a:rPr lang="es-ES" sz="2200" dirty="0" smtClean="0"/>
              <a:t> al servicio del hombre.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42844" y="2714620"/>
            <a:ext cx="8858312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rgbClr val="FFC000"/>
                </a:solidFill>
              </a:rPr>
              <a:t>Eugene </a:t>
            </a:r>
            <a:r>
              <a:rPr lang="es-ES" sz="2400" b="1" dirty="0" err="1" smtClean="0">
                <a:solidFill>
                  <a:srgbClr val="FFC000"/>
                </a:solidFill>
              </a:rPr>
              <a:t>Viollet-Due</a:t>
            </a:r>
            <a:r>
              <a:rPr lang="es-ES" sz="2400" dirty="0" smtClean="0"/>
              <a:t> (Siglo IXX) arquitecto restaurador de muchas de las obras de París. Consideraba que </a:t>
            </a:r>
            <a:r>
              <a:rPr lang="es-ES" sz="2400" b="1" dirty="0" smtClean="0">
                <a:solidFill>
                  <a:srgbClr val="FFFF00"/>
                </a:solidFill>
              </a:rPr>
              <a:t>la arquitectura </a:t>
            </a:r>
            <a:r>
              <a:rPr lang="es-ES" sz="2400" dirty="0" smtClean="0"/>
              <a:t>o arte de construir edificios </a:t>
            </a:r>
            <a:r>
              <a:rPr lang="es-ES" sz="2400" dirty="0" smtClean="0">
                <a:solidFill>
                  <a:schemeClr val="tx1"/>
                </a:solidFill>
              </a:rPr>
              <a:t>consta de </a:t>
            </a:r>
            <a:r>
              <a:rPr lang="es-ES" sz="2400" dirty="0" smtClean="0">
                <a:solidFill>
                  <a:srgbClr val="FFFF00"/>
                </a:solidFill>
              </a:rPr>
              <a:t>dos partes </a:t>
            </a:r>
            <a:r>
              <a:rPr lang="es-ES" sz="2400" dirty="0" smtClean="0"/>
              <a:t>igualmente importantes: </a:t>
            </a:r>
            <a:r>
              <a:rPr lang="es-ES" sz="2400" dirty="0" smtClean="0">
                <a:solidFill>
                  <a:srgbClr val="FFFF00"/>
                </a:solidFill>
              </a:rPr>
              <a:t>la teoría y la práctica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La teoría </a:t>
            </a:r>
            <a:r>
              <a:rPr lang="es-ES" sz="2400" dirty="0" smtClean="0"/>
              <a:t>abarca el </a:t>
            </a:r>
            <a:r>
              <a:rPr lang="es-ES" sz="2800" b="1" dirty="0" smtClean="0">
                <a:solidFill>
                  <a:srgbClr val="FF0000"/>
                </a:solidFill>
              </a:rPr>
              <a:t>arte</a:t>
            </a:r>
            <a:r>
              <a:rPr lang="es-ES" sz="2400" dirty="0" smtClean="0"/>
              <a:t>, las reglas que heredaban de las tradiciones y la </a:t>
            </a:r>
            <a:r>
              <a:rPr lang="es-ES" sz="2800" b="1" dirty="0" smtClean="0">
                <a:solidFill>
                  <a:srgbClr val="FF0000"/>
                </a:solidFill>
              </a:rPr>
              <a:t>ciencia</a:t>
            </a:r>
            <a:r>
              <a:rPr lang="es-ES" sz="2400" dirty="0" smtClean="0"/>
              <a:t> demostrada por fórmulas. </a:t>
            </a:r>
          </a:p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La práctica </a:t>
            </a:r>
            <a:r>
              <a:rPr lang="es-ES" sz="2400" dirty="0" smtClean="0"/>
              <a:t>era la perfecta adecuación de la teoría a los </a:t>
            </a:r>
            <a:r>
              <a:rPr lang="es-ES" sz="2400" dirty="0" smtClean="0">
                <a:solidFill>
                  <a:srgbClr val="FF0000"/>
                </a:solidFill>
              </a:rPr>
              <a:t>materiales</a:t>
            </a:r>
            <a:r>
              <a:rPr lang="es-ES" sz="2400" dirty="0" smtClean="0"/>
              <a:t>, el </a:t>
            </a:r>
            <a:r>
              <a:rPr lang="es-ES" sz="2400" dirty="0" smtClean="0">
                <a:solidFill>
                  <a:srgbClr val="FF0000"/>
                </a:solidFill>
              </a:rPr>
              <a:t>clima</a:t>
            </a:r>
            <a:r>
              <a:rPr lang="es-ES" sz="2400" dirty="0" smtClean="0"/>
              <a:t> y las </a:t>
            </a:r>
            <a:r>
              <a:rPr lang="es-ES" sz="2400" dirty="0" smtClean="0">
                <a:solidFill>
                  <a:srgbClr val="FF0000"/>
                </a:solidFill>
              </a:rPr>
              <a:t>necesidades</a:t>
            </a:r>
            <a:r>
              <a:rPr lang="es-ES" sz="2400" dirty="0" smtClean="0"/>
              <a:t> por cubrir en cada caso.</a:t>
            </a:r>
          </a:p>
          <a:p>
            <a:pPr algn="just"/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86116" y="928670"/>
            <a:ext cx="5572164" cy="40719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868" y="928670"/>
            <a:ext cx="50720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Pero fue en realidad a partir de 1940, con la necesidad de manejar y usar datos antropométricos en la industria, específicamente la bélica y la aeronáutica, cuando la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antropometría se consolida y desarrolla, debido al contexto bélico mundial.</a:t>
            </a:r>
            <a:r>
              <a:rPr kumimoji="0" lang="es-E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214290"/>
            <a:ext cx="371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ANTROPOMETRIA</a:t>
            </a:r>
            <a:endParaRPr lang="es-ES" sz="2800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286116" y="928670"/>
            <a:ext cx="5572164" cy="47863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868" y="1142984"/>
            <a:ext cx="50720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Las dimensiones del cuerpo humano varían de acuerdo al sexo, edad, raza, nivel socioeconómico, etc.; por lo que esta ciencia dedicada a investigar, recopilar y analizar estos datos,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resulta una directriz en el diseño de los objetos y espacios arquitectónicos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al ser estos contenedores o prolongaciones del cuerpo, por lo tanto, deben estar determinados por sus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ea typeface="Times New Roman" pitchFamily="18" charset="0"/>
                <a:cs typeface="Times New Roman" pitchFamily="18" charset="0"/>
              </a:rPr>
              <a:t>DIMENSIONES.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214290"/>
            <a:ext cx="371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 smtClean="0"/>
              <a:t>ANTROPOMETRIA</a:t>
            </a:r>
            <a:endParaRPr lang="es-ES" sz="2800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928794" y="1643050"/>
            <a:ext cx="7072362" cy="1143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rgbClr val="FF0000"/>
                </a:solidFill>
              </a:rPr>
              <a:t>a) Las estructurales</a:t>
            </a:r>
            <a:r>
              <a:rPr lang="es-ES" sz="2400" dirty="0" smtClean="0"/>
              <a:t> son las de la cabeza, troncos y extremidades en posiciones estándar.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14810" y="142852"/>
            <a:ext cx="3397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 smtClean="0"/>
              <a:t>ANTROPOMETRIA</a:t>
            </a:r>
            <a:endParaRPr lang="es-ES" sz="2800" b="1" dirty="0" smtClean="0"/>
          </a:p>
        </p:txBody>
      </p:sp>
      <p:pic>
        <p:nvPicPr>
          <p:cNvPr id="9" name="8 Imagen" descr="http://personal5.iddeo.es/javiarias/Images5/medidGIF_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 redondeado"/>
          <p:cNvSpPr/>
          <p:nvPr/>
        </p:nvSpPr>
        <p:spPr>
          <a:xfrm>
            <a:off x="2071638" y="714356"/>
            <a:ext cx="7072362" cy="7858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Estas dimensiones son de </a:t>
            </a:r>
            <a:r>
              <a:rPr lang="es-ES" sz="2400" dirty="0" smtClean="0">
                <a:solidFill>
                  <a:srgbClr val="FFFF00"/>
                </a:solidFill>
              </a:rPr>
              <a:t>dos tipos esenciales</a:t>
            </a:r>
            <a:r>
              <a:rPr lang="es-ES" sz="2400" dirty="0" smtClean="0"/>
              <a:t>: </a:t>
            </a:r>
            <a:r>
              <a:rPr lang="es-ES" sz="2400" b="1" dirty="0" smtClean="0">
                <a:solidFill>
                  <a:srgbClr val="FFFF00"/>
                </a:solidFill>
              </a:rPr>
              <a:t>estructurales y funcionales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86248" y="214290"/>
            <a:ext cx="2937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ANTROPOMETRIA</a:t>
            </a:r>
            <a:endParaRPr lang="es-ES" sz="2400" b="1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1928794" y="785794"/>
            <a:ext cx="7072362" cy="17859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rgbClr val="FF0000"/>
                </a:solidFill>
              </a:rPr>
              <a:t>b) las funcionales</a:t>
            </a:r>
            <a:r>
              <a:rPr lang="es-ES" sz="2400" dirty="0" smtClean="0"/>
              <a:t> o dinámicas incluyen medidas tomadas durante el movimiento realizado por el cuerpo en actividades especificas. </a:t>
            </a:r>
          </a:p>
        </p:txBody>
      </p:sp>
      <p:pic>
        <p:nvPicPr>
          <p:cNvPr id="7" name="6 Imagen" descr="http://personal5.iddeo.es/javiarias/Images5/medidGIF_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84296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43438" y="214290"/>
            <a:ext cx="2937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ANTROPOMETRIA</a:t>
            </a:r>
            <a:endParaRPr lang="es-ES" sz="2400" b="1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2357422" y="785794"/>
            <a:ext cx="6643734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Al conocer estos datos se conocen los espacios mínimos que el hombre necesita para desenvolverse diariamente, los cuales deben de ser considerados en el diseño de su entorno. </a:t>
            </a:r>
          </a:p>
        </p:txBody>
      </p:sp>
      <p:pic>
        <p:nvPicPr>
          <p:cNvPr id="7" name="6 Imagen" descr="http://personal5.iddeo.es/javiarias/Images5/medidGIF_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00306"/>
            <a:ext cx="60007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rgonomia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500562" y="214290"/>
            <a:ext cx="2937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dirty="0" smtClean="0"/>
              <a:t>ANTROPOMETRIA</a:t>
            </a:r>
            <a:endParaRPr lang="es-ES" sz="2400" b="1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2643174" y="785794"/>
            <a:ext cx="6357982" cy="36433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Aunque los estudios antropométricos resultan un importante apoyo para saber la relación de las dimensiones del hombre y el espacio que este necesita para realizar sus actividades, </a:t>
            </a:r>
            <a:r>
              <a:rPr lang="es-E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 la práctica </a:t>
            </a:r>
            <a:r>
              <a:rPr lang="es-ES" sz="2400" dirty="0" smtClean="0"/>
              <a:t>se deberán tomar en cuenta las </a:t>
            </a:r>
            <a:r>
              <a:rPr lang="es-E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características especificas de cada situación</a:t>
            </a:r>
            <a:r>
              <a:rPr lang="es-ES" sz="2400" dirty="0" smtClean="0"/>
              <a:t>, debido a la diversidad antes mencionada; logrando así la optimización en el proyecto a desarrollar.</a:t>
            </a: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D:\ARQUITECTURA IC-344\IMAGENES\2° alternat. distrib. co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4701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TECTURA IC-344\IMAGENES\alternat. distrib. bar esqu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QUITECTURA IC-344\IMAGENES\alternat. distrib. 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RQUITECTURA IC-344\IMAGENES\alternat. distrib. sala-terr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2714612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www.tendencias21.net/mediart/photo/grande-1675611-2259135.jpg?ibox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286116" y="142852"/>
            <a:ext cx="52864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DEFINICIONES DE ARQUITECTURA-</a:t>
            </a:r>
            <a:endParaRPr lang="es-ES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071802" y="785794"/>
            <a:ext cx="5857916" cy="3071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600" b="1" dirty="0" err="1" smtClean="0">
                <a:hlinkClick r:id="rId3"/>
              </a:rPr>
              <a:t>Jhon</a:t>
            </a:r>
            <a:r>
              <a:rPr lang="es-ES" sz="2600" b="1" dirty="0" smtClean="0">
                <a:hlinkClick r:id="rId3"/>
              </a:rPr>
              <a:t> </a:t>
            </a:r>
            <a:r>
              <a:rPr lang="es-ES" sz="2600" b="1" dirty="0" err="1" smtClean="0">
                <a:hlinkClick r:id="rId3"/>
              </a:rPr>
              <a:t>Ruskin</a:t>
            </a:r>
            <a:r>
              <a:rPr lang="es-ES" sz="2600" b="1" dirty="0" smtClean="0">
                <a:hlinkClick r:id="rId3"/>
              </a:rPr>
              <a:t>:</a:t>
            </a:r>
            <a:r>
              <a:rPr lang="es-ES" sz="2600" dirty="0" smtClean="0"/>
              <a:t> Inglés, publicó </a:t>
            </a:r>
            <a:r>
              <a:rPr lang="es-ES" sz="2600" dirty="0" smtClean="0">
                <a:solidFill>
                  <a:srgbClr val="FF0000"/>
                </a:solidFill>
              </a:rPr>
              <a:t>“Las 7 lámparas de la arquitectura”</a:t>
            </a:r>
            <a:r>
              <a:rPr lang="es-ES" sz="2600" dirty="0" smtClean="0"/>
              <a:t>. Define la arquitectura como </a:t>
            </a:r>
            <a:r>
              <a:rPr lang="es-ES" sz="2600" dirty="0" smtClean="0">
                <a:solidFill>
                  <a:srgbClr val="FFFF00"/>
                </a:solidFill>
              </a:rPr>
              <a:t>el arte de componer y decorar edificios cuya contemplación debe contribuir a la salud, a la fuerza y al placer del espíritu humano.</a:t>
            </a:r>
            <a:endParaRPr lang="es-ES" sz="26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285720" y="4071942"/>
            <a:ext cx="6072230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 err="1" smtClean="0">
                <a:solidFill>
                  <a:srgbClr val="FF0000"/>
                </a:solidFill>
              </a:rPr>
              <a:t>Reinald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Blonfield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i="1" dirty="0" smtClean="0"/>
              <a:t>existe la arquitectura donde hay personalidad de un arquitecto, y esta es la expresión de la mentalidad humana. La arquitectura es el juego sabio por regla de los </a:t>
            </a:r>
            <a:r>
              <a:rPr lang="es-ES" sz="2400" i="1" dirty="0" smtClean="0">
                <a:solidFill>
                  <a:srgbClr val="FF0000"/>
                </a:solidFill>
              </a:rPr>
              <a:t>volúmenes</a:t>
            </a:r>
            <a:r>
              <a:rPr lang="es-ES" sz="2400" i="1" dirty="0" smtClean="0"/>
              <a:t> bajo la luz.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QUITECTURA IC-344\IMAGENES\alternativ. distrib. come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QUITECTURA IC-344\IMAGENES\antropom 1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:\ARQUITECTURA IC-344\IMAGENES\antropom 1.jpg"/>
          <p:cNvPicPr/>
          <p:nvPr/>
        </p:nvPicPr>
        <p:blipFill>
          <a:blip r:embed="rId2"/>
          <a:srcRect l="8113" t="3537" b="43413"/>
          <a:stretch>
            <a:fillRect/>
          </a:stretch>
        </p:blipFill>
        <p:spPr bwMode="auto">
          <a:xfrm>
            <a:off x="110872" y="27384"/>
            <a:ext cx="8786809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3887924" y="113838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i="1" dirty="0" smtClean="0">
                <a:solidFill>
                  <a:schemeClr val="bg1"/>
                </a:solidFill>
                <a:latin typeface="Arial Narrow" pitchFamily="34" charset="0"/>
              </a:rPr>
              <a:t>LAVADEROS DE ACERO INOXIDABLE</a:t>
            </a:r>
            <a:endParaRPr lang="es-PE" sz="1400" b="1" i="1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268760"/>
            <a:ext cx="2448272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RQUITECTURA IC-344\IMAGENES\antropom coc..jpg"/>
          <p:cNvPicPr>
            <a:picLocks noChangeAspect="1" noChangeArrowheads="1"/>
          </p:cNvPicPr>
          <p:nvPr/>
        </p:nvPicPr>
        <p:blipFill>
          <a:blip r:embed="rId2"/>
          <a:srcRect l="5763" r="2673" b="9007"/>
          <a:stretch>
            <a:fillRect/>
          </a:stretch>
        </p:blipFill>
        <p:spPr bwMode="auto">
          <a:xfrm>
            <a:off x="-357222" y="0"/>
            <a:ext cx="9787006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RQUITECTURA IC-344\IMAGENES\antropom distrib. co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1431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RQUITECTURA IC-344\IMAGENES\antropom lavadero coc..jpg"/>
          <p:cNvPicPr>
            <a:picLocks noChangeAspect="1" noChangeArrowheads="1"/>
          </p:cNvPicPr>
          <p:nvPr/>
        </p:nvPicPr>
        <p:blipFill>
          <a:blip r:embed="rId2"/>
          <a:srcRect l="9223" t="367" r="5228" b="10477"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RQUITECTURA IC-344\IMAGENES\antropom mesa coc..jpg"/>
          <p:cNvPicPr>
            <a:picLocks noChangeAspect="1" noChangeArrowheads="1"/>
          </p:cNvPicPr>
          <p:nvPr/>
        </p:nvPicPr>
        <p:blipFill>
          <a:blip r:embed="rId2"/>
          <a:srcRect l="3876" r="2554" b="8639"/>
          <a:stretch>
            <a:fillRect/>
          </a:stretch>
        </p:blipFill>
        <p:spPr bwMode="auto">
          <a:xfrm>
            <a:off x="-357222" y="-457200"/>
            <a:ext cx="10001320" cy="71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RQUITECTURA IC-344\IMAGENES\antropom repost. co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RQUITECTURA IC-344\IMAGENES\antropometría comedo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0669"/>
            <a:ext cx="9695337" cy="684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ARQUITECTURA IC-344\IMAGENES\lavatorio ss.hh..jpg"/>
          <p:cNvPicPr>
            <a:picLocks noChangeAspect="1" noChangeArrowheads="1"/>
          </p:cNvPicPr>
          <p:nvPr/>
        </p:nvPicPr>
        <p:blipFill>
          <a:blip r:embed="rId2"/>
          <a:srcRect l="9891" r="4560" b="117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2910" y="5000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 descr="http://www.tendencias21.net/mediart/photo/grande-1675611-2259135.jpg?ibox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357554" y="142852"/>
            <a:ext cx="528641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DEFINICIONES DE ARQUITECTURA-</a:t>
            </a:r>
            <a:endParaRPr lang="es-ES" sz="20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42844" y="2357430"/>
            <a:ext cx="9001156" cy="164307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err="1" smtClean="0">
                <a:solidFill>
                  <a:srgbClr val="FF0000"/>
                </a:solidFill>
              </a:rPr>
              <a:t>Sigfried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Giedion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i="1" dirty="0" smtClean="0">
                <a:solidFill>
                  <a:srgbClr val="C00000"/>
                </a:solidFill>
              </a:rPr>
              <a:t>La arquitectura es la correcta aplicación de los materiales y de los principios económicos a la creación de espacios para el hombre.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85688" y="4500570"/>
            <a:ext cx="885831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smtClean="0">
                <a:solidFill>
                  <a:srgbClr val="FFFF00"/>
                </a:solidFill>
              </a:rPr>
              <a:t>Bruno </a:t>
            </a:r>
            <a:r>
              <a:rPr lang="es-ES" sz="2400" b="1" dirty="0" err="1" smtClean="0">
                <a:solidFill>
                  <a:srgbClr val="FFFF00"/>
                </a:solidFill>
              </a:rPr>
              <a:t>Zevi</a:t>
            </a:r>
            <a:r>
              <a:rPr lang="es-ES" sz="2400" dirty="0" smtClean="0">
                <a:solidFill>
                  <a:srgbClr val="FFFF00"/>
                </a:solidFill>
              </a:rPr>
              <a:t>:</a:t>
            </a:r>
            <a:r>
              <a:rPr lang="es-ES" sz="2400" dirty="0" smtClean="0"/>
              <a:t> </a:t>
            </a:r>
            <a:r>
              <a:rPr lang="es-ES" sz="2400" i="1" dirty="0" smtClean="0"/>
              <a:t>La arquitectura es el arte de los </a:t>
            </a:r>
            <a:r>
              <a:rPr lang="es-ES" sz="2400" i="1" u="sng" dirty="0" smtClean="0">
                <a:solidFill>
                  <a:srgbClr val="FFFF00"/>
                </a:solidFill>
              </a:rPr>
              <a:t>envases  espaciales</a:t>
            </a:r>
            <a:r>
              <a:rPr lang="es-ES" sz="2400" i="1" dirty="0" smtClean="0"/>
              <a:t>, de los </a:t>
            </a:r>
            <a:r>
              <a:rPr lang="es-ES" sz="2400" i="1" u="sng" dirty="0" smtClean="0">
                <a:solidFill>
                  <a:srgbClr val="FFFF00"/>
                </a:solidFill>
              </a:rPr>
              <a:t>vacíos cerrados</a:t>
            </a:r>
            <a:r>
              <a:rPr lang="es-ES" sz="2400" i="1" dirty="0" smtClean="0"/>
              <a:t>, de las </a:t>
            </a:r>
            <a:r>
              <a:rPr lang="es-ES" sz="2400" i="1" u="sng" dirty="0" smtClean="0">
                <a:solidFill>
                  <a:srgbClr val="FFFF00"/>
                </a:solidFill>
              </a:rPr>
              <a:t>secuencias dinámicas</a:t>
            </a:r>
            <a:r>
              <a:rPr lang="es-ES" sz="2400" i="1" dirty="0" smtClean="0"/>
              <a:t>, de las </a:t>
            </a:r>
            <a:r>
              <a:rPr lang="es-ES" sz="2400" i="1" u="sng" dirty="0" smtClean="0">
                <a:solidFill>
                  <a:srgbClr val="FFFF00"/>
                </a:solidFill>
              </a:rPr>
              <a:t>cavidades poli-dimensionales</a:t>
            </a:r>
            <a:r>
              <a:rPr lang="es-ES" sz="2400" i="1" dirty="0" smtClean="0">
                <a:solidFill>
                  <a:srgbClr val="FFFF00"/>
                </a:solidFill>
              </a:rPr>
              <a:t> y </a:t>
            </a:r>
            <a:r>
              <a:rPr lang="es-ES" sz="2400" i="1" dirty="0" err="1" smtClean="0">
                <a:solidFill>
                  <a:srgbClr val="FFFF00"/>
                </a:solidFill>
              </a:rPr>
              <a:t>pluri-persperctivísticas</a:t>
            </a:r>
            <a:r>
              <a:rPr lang="es-ES" sz="2400" i="1" dirty="0" smtClean="0">
                <a:solidFill>
                  <a:srgbClr val="FFFF00"/>
                </a:solidFill>
              </a:rPr>
              <a:t> </a:t>
            </a:r>
            <a:r>
              <a:rPr lang="es-ES" sz="2400" i="1" dirty="0" smtClean="0"/>
              <a:t>en la cual se expresa física y espiritualmente la vida de las asociaciones humanas y le permite expresar el ímpetu creador del arquitecto.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TECTURA IC-344\IMAGENES\mesa de centro.jpg"/>
          <p:cNvPicPr>
            <a:picLocks noChangeAspect="1" noChangeArrowheads="1"/>
          </p:cNvPicPr>
          <p:nvPr/>
        </p:nvPicPr>
        <p:blipFill>
          <a:blip r:embed="rId2"/>
          <a:srcRect l="7887" t="1287" r="10575" b="13235"/>
          <a:stretch>
            <a:fillRect/>
          </a:stretch>
        </p:blipFill>
        <p:spPr bwMode="auto">
          <a:xfrm>
            <a:off x="0" y="0"/>
            <a:ext cx="89965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ARQUITECTURA IC-344\IMAGENES\mesa y sillas comed..jpg"/>
          <p:cNvPicPr>
            <a:picLocks noChangeAspect="1" noChangeArrowheads="1"/>
          </p:cNvPicPr>
          <p:nvPr/>
        </p:nvPicPr>
        <p:blipFill>
          <a:blip r:embed="rId2"/>
          <a:srcRect l="3208" r="1886" b="8639"/>
          <a:stretch>
            <a:fillRect/>
          </a:stretch>
        </p:blipFill>
        <p:spPr bwMode="auto">
          <a:xfrm>
            <a:off x="-428660" y="-457200"/>
            <a:ext cx="10144196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RQUITECTURA IC-344\IMAGENES\mesas comed..jpg"/>
          <p:cNvPicPr>
            <a:picLocks noChangeAspect="1" noChangeArrowheads="1"/>
          </p:cNvPicPr>
          <p:nvPr/>
        </p:nvPicPr>
        <p:blipFill>
          <a:blip r:embed="rId2"/>
          <a:srcRect l="3676" t="32081" r="9926" b="17124"/>
          <a:stretch>
            <a:fillRect/>
          </a:stretch>
        </p:blipFill>
        <p:spPr bwMode="auto">
          <a:xfrm>
            <a:off x="357158" y="0"/>
            <a:ext cx="8482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RQUITECTURA IC-344\IMAGENES\posiciones antropométricas generales.jpg"/>
          <p:cNvPicPr>
            <a:picLocks noChangeAspect="1" noChangeArrowheads="1"/>
          </p:cNvPicPr>
          <p:nvPr/>
        </p:nvPicPr>
        <p:blipFill>
          <a:blip r:embed="rId2"/>
          <a:srcRect t="18580" b="11243"/>
          <a:stretch>
            <a:fillRect/>
          </a:stretch>
        </p:blipFill>
        <p:spPr bwMode="auto">
          <a:xfrm>
            <a:off x="642910" y="-285776"/>
            <a:ext cx="7772400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RQUITECTURA IC-344\IMAGENES\sala sofá taburete.jpg"/>
          <p:cNvPicPr>
            <a:picLocks noChangeAspect="1" noChangeArrowheads="1"/>
          </p:cNvPicPr>
          <p:nvPr/>
        </p:nvPicPr>
        <p:blipFill>
          <a:blip r:embed="rId2"/>
          <a:srcRect l="2005" r="1084" b="8088"/>
          <a:stretch>
            <a:fillRect/>
          </a:stretch>
        </p:blipFill>
        <p:spPr bwMode="auto">
          <a:xfrm>
            <a:off x="-571536" y="-285800"/>
            <a:ext cx="10358510" cy="71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RQUITECTURA IC-344\IMAGENES\ss.hh. inodoro.jpg"/>
          <p:cNvPicPr>
            <a:picLocks noChangeAspect="1" noChangeArrowheads="1"/>
          </p:cNvPicPr>
          <p:nvPr/>
        </p:nvPicPr>
        <p:blipFill>
          <a:blip r:embed="rId2"/>
          <a:srcRect l="17912" b="8639"/>
          <a:stretch>
            <a:fillRect/>
          </a:stretch>
        </p:blipFill>
        <p:spPr bwMode="auto">
          <a:xfrm>
            <a:off x="369863" y="0"/>
            <a:ext cx="8774137" cy="71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ARQUITECTURA IC-344\IMAGENES\ss.hh. social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771525" y="-457200"/>
            <a:ext cx="10688638" cy="752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Mis documentos\Mis imágen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225" y="2000250"/>
            <a:ext cx="4019550" cy="28575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ESPACIO </a:t>
            </a: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ESPACIO </a:t>
            </a: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ESPACIO </a:t>
            </a: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8715436" cy="6357982"/>
          </a:xfrm>
        </p:spPr>
        <p:txBody>
          <a:bodyPr/>
          <a:lstStyle/>
          <a:p>
            <a:r>
              <a:rPr lang="es-PE" dirty="0" smtClean="0"/>
              <a:t>		</a:t>
            </a:r>
          </a:p>
          <a:p>
            <a:endParaRPr lang="es-ES" dirty="0"/>
          </a:p>
        </p:txBody>
      </p:sp>
      <p:pic>
        <p:nvPicPr>
          <p:cNvPr id="1026" name="Picture 2" descr="C:\Documents and Settings\Usuario\Mis documentos\Mis imágenes\untitled 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60" cy="2709112"/>
          </a:xfrm>
          <a:prstGeom prst="rect">
            <a:avLst/>
          </a:prstGeom>
          <a:noFill/>
        </p:spPr>
      </p:pic>
      <p:pic>
        <p:nvPicPr>
          <p:cNvPr id="1027" name="Picture 3" descr="C:\Documents and Settings\Usuario\Mis documentos\Mis imágenes\untitled 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292" y="2500306"/>
            <a:ext cx="3346708" cy="435769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42844" y="3286124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b="1" dirty="0" smtClean="0">
                <a:solidFill>
                  <a:srgbClr val="FFFF00"/>
                </a:solidFill>
                <a:latin typeface="Arial Black" pitchFamily="34" charset="0"/>
              </a:rPr>
              <a:t>EL ESPACIO ARQUITECTONICO </a:t>
            </a:r>
            <a:endParaRPr lang="es-ES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619494" cy="271462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14290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ARQUITECTÓNICO.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    La noción de espacio es tan amplia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se quiera. Por ejemplo: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espacios de tipo geométrico,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matemático,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filosófico,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económico,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político 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 embargo el </a:t>
            </a: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Espacio Arquitectónico </a:t>
            </a: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 uno de carácter especial.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714744" y="142852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ESPACIO ARQUITECTÓNICO</a:t>
            </a:r>
            <a:endParaRPr lang="es-ES" sz="2400" dirty="0">
              <a:latin typeface="Arial Black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44453" y="714356"/>
            <a:ext cx="51435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Espacio Arquitect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 es ante todo un espacio que debe ser comprendido por los sentidos del hombre.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problema central de la Arquitectura es la creaci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Espacio,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Usuario\Mis documentos\Mis imágenes\untitled 1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9446"/>
            <a:ext cx="3571868" cy="3595866"/>
          </a:xfrm>
          <a:prstGeom prst="rect">
            <a:avLst/>
          </a:prstGeom>
          <a:noFill/>
        </p:spPr>
      </p:pic>
      <p:sp>
        <p:nvSpPr>
          <p:cNvPr id="10" name="9 Rectángulo redondeado"/>
          <p:cNvSpPr/>
          <p:nvPr/>
        </p:nvSpPr>
        <p:spPr>
          <a:xfrm>
            <a:off x="3643306" y="3071810"/>
            <a:ext cx="528641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pero no </a:t>
            </a:r>
            <a:r>
              <a:rPr lang="es-ES_tradnl" sz="2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uno que sea </a:t>
            </a:r>
            <a:r>
              <a:rPr lang="es-ES_tradnl" sz="2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abstracto-intelectual</a:t>
            </a:r>
            <a:r>
              <a:rPr lang="es-ES_tradnl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593131" y="3929066"/>
            <a:ext cx="52864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sino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espacio </a:t>
            </a:r>
            <a:r>
              <a:rPr lang="es-ES_tradnl" sz="2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peculiar para el hombre</a:t>
            </a:r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es-ES_tradnl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s-ES" sz="2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606771" y="4663532"/>
            <a:ext cx="5286412" cy="1273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la intenci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orientar </a:t>
            </a:r>
            <a:r>
              <a:rPr lang="es-ES_tradnl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vida cotidiana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para satisfacer </a:t>
            </a:r>
            <a:r>
              <a:rPr lang="es-ES_tradnl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 necesidades humanas.</a:t>
            </a:r>
            <a:endParaRPr lang="es-ES_tradnl" sz="24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4578" name="AutoShape 2" descr="data:image/jpg;base64,/9j/4AAQSkZJRgABAQAAAQABAAD/2wCEAAkGBhISEBQUExQVFRUWGB4XFxcYGBUYFhwYGBcXFBcXFhoYHCYeFxkjGRcWHy8gIycpLSwsFx4xNTAqNSYrLCkBCQoKDgwOGg8PGi0kHCQsLCwpLCwqLCwsLCksKSwsLCwsLCwpKSwsLCwsLCwpLCwsLCwsLCwsLCwsLCwsLCwsLP/AABEIAMIBAwMBIgACEQEDEQH/xAAcAAABBQEBAQAAAAAAAAAAAAAEAQIDBQYABwj/xABIEAABAgMEBwQGBwYFBAMBAAABAhEAAyEEEjFBBQYTIlFhcTKBkaEHQlKxwdEUYnKS0uHwFRYjJDOyU4KiwvGDk6OzFyWkc//EABkBAAMBAQEAAAAAAAAAAAAAAAABAgMEBf/EACgRAQEAAgEDAwMEAwAAAAAAAAABAhEhEjFBAxRRIjJhE0JxsQQF8P/aAAwDAQACEQMRAD8AWw60GSsTJS6hNbqUrABbGrikemaO1ml2qyzFUCky1FScQ107yeKD5YGPC9BFN2cGL3a8GLsw44vFlY7auSohBN1V4ULNeASSORvMRn1rHRn9XNYY/TxHTJhSuWEk3bpvVJrVgTnl4wIi0TLiXKnv1qrBh8XiW0k7QNhdPR2Uz88IFQlV1Du97e4swx4jGDYsAmWorF2uOHDy5R2wWcAaCtc6416w5KFEi65LVYke7nHXFl2eiWNc641EKeDvkiLOSFKq1KuGoz5v5QXZxvIOSVgnpufIwGJK94+q4q9MnzgqzIN5JFQlbnpu/Iwt9j+T02RVxYYOpSSKpwBWS/3hFnbZiSgO4FK05AecVIsyrik0dSge4BT+8QZblAgP2S78uB5VbzgyoxVa2vscAS/KhGPIkeEe/alaWNosMmYrtgFCzxVLNwnvZ++Pn+zk7QA5uFeBD+flHuPo1U+jpfG8sHqFkP5RN5VOGa9Mvbsv2V/3yv1WPOpc0jpTzJHd5x6H6Yz/ABLL9lf98r9UjzhKq+H9x7/dHR6f2xhn9wpM4EfrOHJmCA0mg6DhxiSW3meHPlGm0PbdSz/9fZ/sf7lRdRS6jD/66z/YP964vLsYW8tpODVCPO/SSBeSoO4cFmfsyjR6YHOPRSI8y17P9RyzTl1NW3ZJwiMqrGMkoApW5VRNfypWnnDdBTB9IISCeyyjzUEpypvFMKmVuzCGN5AqEmrAVrQ9BCaDlLE6gGQwum8VpThyCn7ozyvC8e7bWFZQUKTm4TxYtL/9YB6xnLdLP0lBAHq+zleHXONCZwSXHq0HVj7h7ucZTTQ/nJagzJZ8PaONaYxPodqfrd4K0wlV1wxrm2dM+sBBJEx2fcwABLlKMAKnCHaemBctksaviOXPrAMmZdnIXRhLSDUYhABD9RG/hkMUklZowuKoQApyhqvXLOOs6gJRTUlV5iA4ZyakUHaiSdannHdS1TfcPVKgB0NPGEs9peWrdShyd0FPL84Wx5R2Jd2UkKZyo4XW7QP6aDLYQCHDmjdmhfnh3RSssy0OA4W5AuijJY06GDdLTVEJusa17JpyfDKDZaHWdQK1gULN6uLkZdc42Fi9I9kmXwNoFISVMpIDsQGSQo1c+AJyjESbWBNVupSB6zjeF53jPW+cEEy0UqSs5kvh9muGcPr6R07bK1ekSeVqKFsl6AJlkAcipLnrHRhkKph4u/kYWM+vL5adOPwstC2lLKBAIu4Vc9p6itBXk0Wi5RBcVSSe4umh50PItFFoSReSsBiWoHYghjQ5HhFlZZ5CmehcPh63rDI0jTwz8n2lR2lMLh4NeZTZY4QKkquy39o3um6z0wxgm0zFX1MabMnLtbzYjHCBhMVdQ5zVewwoz06weDDKCt24+Fbr+bQwhZdr2Aep4Z1hyUrJTcCuzVnfyhCJhdgpmDs7YVdoU3wL5KEqKioPdcZ0yej8+EFSHK0EdlK3Vj9XxwMDCUveNbt7m2QPL/iJrMTfRiwUb2P1cfOA/kqbMvZqBNSoGpOACnz4kQbpEhg/ZLv5N5wCmUvZkb14qBxVhdU+fFoN0koMAcC9fBj4wsjxVFmURMD5BV4cgGV5PHu3o3SRo+X9uZ3i+WPg3e8eBIBvNmEqB+Pk8e8eiufe0aj6q1pHiD8Ym9lTuzXpn7dl+yv++V+qx5sPl07R7vfHpXpp/qWX7K/75MeaJxHd17Z746PT+2MM/uORh3Djx5RNKd88frc+EQIw7vjzMSgtwxPCLt0mTb3P0fpfRtn+yr/2LjQGXHnXo31uUTJsRlpYJWywou4eY11mzbGL/wBJM0CwqCjddaRzo6mAzwjkt5rpk4aIpjy/X9v4r4bZT9NnJf3RV6D1mmWQLTKIZZCjeQDUAim9SkGa1TzMklZxWsKwo6rPKVh40ierejkZCUtLzGcHZjMmjC63A8/KE0DantCWJG6GBLub4BOTlnxiWXeN5xS57LVYU/KBtEgbZNLhKWoGFZgpV60EK9hO7YW1d2VMPUjiSbwSPAxTacV/MyyC6XF5iWa+MWoacYsNNTRslB2vEE8btVFud1JHeIrtOlKJksJQhl0Lpw3kijHgqD0e1Hq9z9KzUmUySHcYGuIfCsVkiZdmSipwLgCnvM9xQqMHdq4xY6bsqUyFFKUgghyzcsqiKeyWUFUs3gCodneINTkTXA+MbbrLgdbZr2lCkncapBN3BQrlwibRNoGzN+hc9ol2Ye1WGW2wbzC61KXOJ6xFouzBYU5SWpVGYfnC5AZM47MuhRN5gLxdrvafg4g3TU4GWLm8QcAas3KA1SgxN9FCA93DtU6090EWiyESkkM9PVHWvGHyXCWzWhInKcMLtFE0J3T3ZxQ6ZSNus5FTjnhWLSRZTtEgsQwV2cd0GKbTe7PmD6xblQGJq8SBUdAal1johS00JduzKkYAlnHqtThFsmZeWApwrJQOIfB8FBh1EUmiZguKdNHA4Zhi8WVkmkKDG8l88Q5NSMsQHGMbeGXkbOtIC1AjBJUSDl0ccMIhXbQQkMWVebDLF6/Ewk+cLxp6u9X1WwHiMWiJc1LDdyLV8c+MLSto0WwylYAunMnI8oYLYUuABVuOYaGrmpCt5N7dpVs4aJiQ4KXNGL8qdYUF8pE2o1Qwa8z1epCoJskwBSUM95RrSlByrAe1TUXQ97F/h5RPInMoBnc4vhTpCNOnSQuXrnrAM+RBVjd5RNpS6QBmXbubzgT6TuPdAr8CX7PKFt7qISSHA3etHetMoeU4LGqqQd8PiARwfER7j6IA2jz/AP2X7kR4XZFnaA51+Lx7B6JtYZSLOZC1BJvrWFKUkJPZpU0LB4hYb01K/iWX7Mz++UfhHmYVl0/uf4x6b6ZkXplkb2JjVFd5HjHmM5BSlwQajMHnl0jTHLURljunyzTu5e10/XONboZMsSFrUkKZXAE1lSjw5xh0W5ebAdI1ur09S7Ko32O2Z2IoJcsNnkBF9W060vhNlpUgBDFeBAwpmWpDZykTRMRda6QHIpkacYAJWCgGdkHDKq0wucOFK8Imsb7RQVMvbp3d72wxr4QrBKAl2ZVf4RDAMGxdRSQKZAP3xZaxD+WANKyweT2VHhhFPabQgyJgTtHABdTAttbuI6Huix0gv+SlngJB/wDy/lGGXdtjWfkSjfNUkbNmdz16NnA+jW+koYgEgDj64JxHnBEu1BS6E1SSzBqlnxJyaAtGEKny6qc0fCjh3Y4Qr2EXOnpjzbuAZ+4j5P4QRpuYgbIqTe4VZuweFcqcoD08Hnls0pbph84O0nKSqXKJvUTS6Ackmr5UEX6XZPq90umSBKXeDjMO2cVNhsoUyw12lyovIqUkB3Cque+LjSUu+hSSDvMKEZnKArNIuBKQVMDVwPbev5RdQdNs7KDqKuzUkA4swugPCaLKd8JS2BxfG94Ghh1uuoUhnDkZOO09eAr5x2jQl11L86DFTN5wErZs2UEzNzBQeuJ3hBtqmgWdKiKMnAkYgZ98BKkynmjfe8LzDO9l3mDJ4QqzCiilk8izgQGHs1oTtUhqlLiuV3BoodZB/MTCaAkH/SPGL6QiXtJRF9ykJGDNvBjXGhii1pIFoOe6lh/lGMTlNHjyrRM5DweOiPaq4keUdENFno1arqqvUeFMu6CJEwXgRQuKZZ0HDoYAsh3CxbfGOD8PzgqzTTfS4q4Y86/eEaslnMUHU4L3a1o2754RFtElsXDtV/H9GHTFpBLuCQ2X1cPKEUoFjUn8zj3vB4HlEtSQo3wTu0Yt1z6QwTU7zpN6jF2yDUetYknXb5vA9mjd+PlDSUkqd71MDTAM8KHTUTE1DG9exfm+HSkSyyLwfHLwhkkpfA3r3GmPXhyicNtK4+6nWsBmiYm72aOKP9X5Q+2oCiBgoYc2Z4YFIu4Fn48uvDKEtUsqIeinp4h/hBkUVljO++fxYmD7GgNU58POp5Rdat+j61WghSk7NBLkrFSGOAyxz8DHoOiNQLNZwHG0UM1cf1waDHE7WNmJttulyECXeTIFxCgm6LrBO8pRYndFR8YIl+jOetLTpstFXZIKyKEM7JGfGPSrgSGoAMAIEtFrbCNJjEXKsbK9FllHbmTl9LiB7ifOLaw6rWSQgoQk3Sb28tRqwD5ZAQVOtxOcBTrXzjWYouQj9nWYFwhLsUu63YuSMcC58Yi+gWYFwgAszhSnZ3ap4wHMtEQqmRXTE9SS2aDkzEKTtZgCg1SlQDKvOHAOTY4QJpPRP8uJSFXiBLDkED+HKVKqzs7v8YXawonRN9LGqnqWMv8AsxaFuUigIdLmlTzYdaxUWNKTOlgAB3qL1KC94A16R6DtHxY9a/8AEB2zQEmaXa6rI/nj74yy9C+Fz1flR6wf134pDdHI98E6RQNhIvTAhkivHcFIbp/R03aBd2jAULiheh+GMNt9iVMssgBgUhJL0wQ0ZYY3Hirzsy5iztitwnk9cO/lFaJ6abyN4+4g7tcYsbUl5amzEUy7Gs7MjJVfFJ4cjDSO0qhLoJIHXqI6wBN+YxTTEDEbxxrzaI9O2ZSwhiN0vHaMshTOmksysPF4ogEySkLnELAeqn9VlA/rrBipSTZALwa6N7JgcYGtFhVtJxcMoUrzGPgYLRZz9FuOHukO9MT84RgJFlSFSTtBhSmNVfPyin1wH8xT2E/ERcyrKQZBvJZPPHfJp4xUa6paenmgf3KhXmHj3UULCJNI6M2g6yLFyobf8+MGaNQSsAGmPOg4H4QDZlm5UPvcMqwboVQM2nsmmMWzWU9CSVYvT1fs4ccoZdAZvdzONKZ+ESTEh1VGT0wqnHjgPGGKSGFcqU5qryxPhDCJYTfN5wWDMH48jyhUpQ6ne846ZNlDVJSVKKixYZPx+MKhKXJJq4o3Rq5QQU6Vc53rxfhj04RNdF/h/wAZ+cRyJSXdzevGjczm3CLXRGhF2ibdT3lnYGneTVh8oDRaK0Su0KEuUlSj5JDYqOSWj03VrUOXLIXdTNmf4iwdmnjsxis86DnF7qzqiizywCOZTxPGYfXV5DIRoZigBE3L4OT5AJsoQKkk8Sw8AKAdIBtU4CJ7fa+EU00Exrhj5qMr8IrTaScIqrRaDkYPnSOJAEBTZKPaEdGMjG1XTZp4wOrnBcxA4nwiEyo1kZ7DXoZMVBUxLQLMc5Q+kuoOVQoWYk2auEOKFQdI6kYmHhE0ueY6UllAkOMxg/eIt0aMlTUvLJQrgS6ehzT1qIzzymPdeM6uwCXa+MB6V0XKnJughBPZBDovEEdxx+UGLsKkqKVBiMj8OMQmU7jEGhSYLJkN2AbZZyJakkMQhm7m7xGb+jL2SNyt9VGGBEuvkY1kwEJuqvKl5KxmS+nto5Yj3UukCpFASGU4ZRIIKQQoHNJLtHNnj0tsctnawWcqSmjsTDNH2dQtU1RDXhj3gxPp2YpKAQ5rkSMiXpDbJMO0Iq7HEqb1SMaZxCtgJtnWLTMLbpB9n6hz+zB8uWRIUGzUWpmoqFMM4gtCiJ6seyaOpuy70gqQt5a+FcyffWDZaVplKIBuEErdtym+lWPR8Iqtd0NMl/YI8FRbWu0EXbiSoFbOCqg3K886RVa7g3pR5KHmIVViziTHQx+cJGbRYyOwK59OMHaGUdrUeqat08YrZZFwY4n4xYaDH8TH1fllFoi1WA6qjLiGqDXwhqkYVB3ePNVfPyh65Zc82avME9IjVLIHQcetfOH4LyiMsFSiVAUGOePMfow5CASTeAL4Z0bCsM2JKlVAYDEtkTDpct7xcY4Z0b9d0Ep2LHQ9h2i0pSQVFRp4u9cAK4R7bqvqwmzoSw3sSc3OPfx4YCMJ6NNEMNsqqlqaWO/HpR/u8THrktLACJtVjDiWiuts96PE1pncIrptYeE8llfAOesZB4GWVGBNMa1WSzPtJqbzOEJ31mrMAKAvxIwMUE70gpWk7CRNUasVXUpocce9o1/UxjLotaOZKBx84HXZhGRm6ftc3BUuWA/YBWaccQ/yMDyrJPWSVzJxwL9kEZY4GlR84XuNdj/RtaqfNlBw6XH1kv74GFrkkkBaKY736EUadApeoJ6q+UTfshLZAY8Tg2bxPusj9vFl9Kkk/wBSX4iHS7RILgLlkjj8zFLabGsK3UIIZ3Ic3gcGDZPV6N3Q42UFR3FJwYg4+HdlC93kftsVnaLfKSoDcWTTdIpmH3hjD12uS6QbgvFgSq6MHqVKAA6xWS9FjNJd8bynbIm9nxESL0S/rq77p7ukHusx7fEfbJZQL2zVcJYLDFBIyChQxHZLVvOmh94zijlWM7Q7OYkqSSCkgpIyzB4dDFqi3zQ1+SFEUBQwYU/WEV7q/uib6E/bWhdM5ACqeyrNJ4c0mBpUpCV3Jqd92BdQBOQoW6eED2LTUtYclMtyEgLNwuBUE9l88QesE6SAnSVBBSqZLqwUFAjgWPn0MZ3PHtO39NJjl3vf+0dtsISXDt7oy2lLGoBSkCss1SMGVvBaQfVNXGRSTxjX6OtJmS2WFAtW8A5GRoSCeLZ9YB2lyapKg5uuGAdcpw7fXQpi2bgesqNMfV6p05IuGruMlpe2nYJWjM8AeIIIOdIdZlkzBzTwHshXXjDNYJP0VSgkBUpe8iu6DRwDwulJHIpiGy20G0JSw3kAvmHQD4ZQr3B9ptgFoKHrdJwSzXVZ45YQRo6aFSlsXFWNOA4RBbJ4FoCWDkc37Ku7KJtHK3FBgMcH4A59YXkK3StoVLSm6W/iNgg0KQWoG4wBryKSjzWPdBM62lMoEJT2wGq1Uv8ACINeP6co/WV/aISoyN6OhI6IWPQdxNOMH6BbaH7J96YrUzd0d8HaKmEKcUpVhVhXzaKQuVyySqgqQ3Z4v+nhhRhhQDMc+HWGbVwSQzl+5868BhCFLtkGZ+jwyIqQVKUaUA4ZAnhE1nsxWokNVY94HDn5GBVSd41DNj74mspCZl5wQC48GzwrBs3pGiNL7G7cIQ27exZJAFA2IAV4x6FpLT8iySEqnLCAAAA7qOAYDFTZ9DHhH7YLi6LxJZq5ti1ce/hFhO1amzJiFWhakhZugEb5JCl3QH3E7qi5rXCIysVNtLrB6WyZi5dllhbEBMxRLEvvEIZyMG7y0Uc0aQtBebOmgKFWWJaciN1NQAWLcq4w6yavlKZkvdAWm5eTRWPacklz4B2i3s8i4lKXJugCvIN3xnc1zFQaH0Km6HlqTU4s7ApYkqc1rTh1i8TYkB3SC+L1fKr0PhDbdabktahilJIcEh2o4TU1agrGdsmsM9dmvIG1mOfUCHqa4sA2GZ4RO7Vakai+BwHgIimW1IDkhuOXjGURaZqFFc6eXI7AFRgWCTQfaIBgS06druhj7RN5f3jh3NCmOz20Vqty9oFiYQgDsskJPMqVUjDDnDF6eQMVE/ZHxMYydpYqOaj3kwILdMUd1ClcwKeMX0p6m3VrInIKP+Y/CIjrWxAEstxcnpGSEu0ewfFPziNdqmJ7SFBuRbxwh9MG63MvWn6o8fyiZOtKXZg+LXqt4RgpWkwc4nTNSVBVHGBzg6YXVW8/b6CaofwPwghGnJfsnyjDy7XzgmXa4OmDda+dbZMxN0kjqHY8cYYvR8tQOymXC94XSUm/WofsguAQMhGaTa4nRa4VwlEyHft612UjbJvBiASAATi95NCKseXCCdIaxS50lNplhl2dSVLRns1siYke0ljj9WABbHACmIDsDVnDFn5RNZ9E2aYVMClSg128Qz5oP+0+UTqyjuG0jPCpE2So3lSVG4aVSC6a8NmpXgnhEVjlSzMQsJL3QAXyuYY8KRVaYsk2WCpYvJ3U3wGG6SlLjItTMc4HsmkglSFVJQLvaZPrM4u0LP4co3xy3Gdi/tdwzkqZy1FPTAtnXOJLEtkl3qRiXxTQYxRjSF0hwWAehBJAJLvdoKnwiSz2oJCkhMztBRcgHkKjAtFbToSqQgoIIDXgaqHBXmzwBrmsGTLbEKHUOgs/hEUyZKuKTs5m+b2IxDh+yzVgDS9pvoD3sEnJnAugngSOEGz8qOOhHjohY0gXE14+6LPRNkIX/EDJY1xrdphXGK+0SrrJcFnwqKj5RfC3lmY4MKj2bvxh2jHHZ0sLEhIF4G/gCXa7wBwcwbZ1fzC3JuswJJbBLAOeN7zgWRbpoSRLukJLKoCxwzNa0pBGiNJzZk1SFswBpdYvTHxMOZbTljq8G2pKvpFHuOnOjUfOAbRJmmYrEhyaKJDFynOofLKrQXa9LTEWlMoNc3AaAliBer4xY2m1puB2ZYCh2XuggnA8DzjTHHql5Z3LWnpermq1ns1kQtKQZqgCpaqqDgOlPsjpjnAekJIXRQcO4fiMDBOq+n0zLMmrghj9pNCOVR5wluTU5jL4RxZXl1RV3AOyAOgAiFaoh0xpRFnllawTgAAQKksHJwSHcmvSKnTGsUqUSCSTXssQDgl3IpeZ2weJ1arcg62W9KA6i36y5xl9IaxGoli6PP8AKKi2aRVMVUuT+u4QIiQZqghCt67eW4DJrgliSqhTkKvlWNJhpFydadIQxNkWrtkSxzIvfdx8WjT6Fk2eRMupTtJoxmKDpBKQWScBQ5B+bQDpXWVNQEtgQAAhNLwwTiC719kRc57JvHd1ls1hQlyFTVDF34tVwAOgBPOChpZRvCUiWhKQ77pIqzPMertQCMjP0gZk1L0FAWpiwUzYPBGkpcyQEkLAC33QC6R1NYJORdrpenp9WmkcgEcAcLsTWfThJTfL8XJGVGusB4RWr0gm5cmJZQk33c7yxcUkPjhXqTwET2O030BnClKvg1u5lSGd2BATQ5npFbk8F02+Tp0iRMUQpISSaLSUppTkx6mBbVqvaUErlJVMl4gpKFEjolRfuiwTOTMmrF4IlS5agt0kkrLpSz1Z2rwBcRRftW0SCUBak7gSmqk7pZSVgcbuB5wtfCv5JIt8HSrXEszS0iegJnI/iuWmihOe+wfk9cMIAtNgXLBUN9ALFQqxOALOK5EFj1oAloi0xOi0RQyrXBcu0wBcJtESG3FIJFSMBziqTPiVM2Amk0badvZFInb6rpIvCvZYEv6xOP2mjJIsymCUldy87itAFAEc6mLaz2ookzVDEpKE9VM57hXvEV0qapISEth7irjBJo5Nu0nMY0OKT54++DLNatqpauQ9yjFJadIpWWILgEO4xrXlgPCLDQqCAskFmFajEEd+I8RF/lF+D0zELXLQHCgFJUTxcENxwgb6GFhnAG7UCtAW98Bon3bUPtKDCrEihwrj5GCdF2tC1MoNfXcQAcHwx4OkRePTJzCstvFUJWQY6L4qsyabBRIoSpYcnPBODuw4NjHRnZfhpNfKKxaNE0KXfukqLgJcDP2hxi51dtibq13EKUlV2WSCWCRvKZ2feSOR5s3pugdES0WWSkSkA7NJIUkXnIClXnDu5OPSM5r9YDLSZkpCBdlgrQBd3NoSqYAGdlFD9Hq0GNkvJXfhk1W1V8VSErUAsnJrwSXcMN/4xBMtNxUtaKKmKckl8d26GLEUd+Y4RudRLHLtNllTVISFIWuWoFIUlae0ygqjgrDHJjxjX/s6VnKl/cT8oVsmW5D1bOXkGkgi8FVK1qCXLUcM9DkPjAVsIky5SSpSiL91gkJAYPm+ce3HR0o4ypf3EfKKDTsqUi02YXUBIO8AlISxUnEMzNEy3Ysmnner2uEyzrUFDaIKheAISQA0sXe5hWhYDnHo1m09KnJeWsKzKcFpJrvJNRQ9OcaH9jyv8KV/20fKKDXhrPYps2WlCVi6lKghAIKlpSWIFDdvVjPLnwucPO9d9N7VeyBFwJJc5qBLtzoAOkZi12q8lncuB3f8t4QLPnkqJOLxtdXtUJVpsKbRe2WyMzaneJJQApKwPVupOAx5RpJ0xNu2b/Zk3Z7Qi6FOEuWKiBvXRyvDFsRDdCyZilrWgh0JepyULgpnUg90T6W04JkxNy8Jct7oWbyqm8ok8Sa8ucavVTUkT5Inomm4sqBSxSzKDJNSDdIPF3GEG7O448L/AFsTcsk1MtSAq8hKyCkkELQlSqYqAEYPSWhEqUVOQxINAKBCFDoanGPQLVoMz5qw5TeVMLvUXJiQ1MHcHvga0ahLuslb1JN5SnrdDVyYE9QIeGeO/qTnjfDyYWVQUlw19iPh8IuE2tE6bIllJAlB1hYylyytQo9DdIZs43X/AMZIpUsMO7hWEHozSCSFVIIJNe12vW4e+Fcoeqyek7MChTgOp6tQKu0bICgFKQBbNrZ5aJShdUAoPmyl3nGYcAV4RptdtHiRLYJcukPn2SQcauQKcor9OSphtc5M7eMmVQqTiE7NAZqevjwgxxsnNTjwqdXJW0tUtClC6XUp3YhKSogtWrXf80aXX2xTZhC5qpS1gOLiFJVs1LCW4XUrKQB9c8ID0Lq1fmJUlIJTOCcwncSqconiGlt/ni20ZttKKUFSRJTKBSpRJU5UpCijAFJolQPKKmUk5afj/vww1m0eVLSWLOQaEjCuGdR4iLeVpaeiWlEtCiyiFC5eQtChduqBxAIZsurxrrP6NLoIKkqq9QX6c4nPo6H1PA/KJtlTJXn9t0MosuWgpd9ypZuBIduAPiYq1qUgsoFJ5x6r/wDHg4S/13Q5Po+SMpf67oNjVeXSrSTQAknkYsLPZiLVKTNKpaVpzrUuAWyBUGfLGPRFajMkts6A+7pHnGjLIJmkJUsqBvTEhwzP3ZPAGwn6NohKEpVUAAlx3i9mWeKqx6IWtDzJaL7lwCAAxYMErAwjbytWLhCiUAJIUT0L8IrtGaPE5cwJZ0qJ7iS2UPikpNLaJdIUhIKqgVS7ApAzzAevDxoLfoG2LoEkpYYzJYw6r/Tx6Z+7KuKfE/KF/dpX1fP5Q5qTWxzzdPH7JaAu0yioJ7aQQMwSElyTwi10joYyVJXs7iBOCgHC1BJKDvFKjgzVj0n91z9T9d0A6d0MqXIUpgpiksHf+onlDmrU3enn1usUrar/AIw7R9SZxxjoMl6CmzAF3Fb1Q5QCxwoSDhHR0fp286Y9cnl6mjWVAAFxbsMk/iir1i1rky5E1ezN8oVLSSE4rF0DtYVfuhE6tpApMUf+nK+IiG16qImAAqJYv/TlZcwMI5HSj1E0vLkWCUi6sk3lqwxUo4bwowTGiGtCPYmeA/FGfk6rhAATQDDdlH+4PE6dBK4n7kj5QXkLoazo9iZ90fijEaw6xSV2hZK2qzVo26xZ60rGgToVuJ5XJIfqQPdFRatQUrWpRlAFRJ/qkYl8BhDnBXlr9Ha2IVKlm6oukVADGlSA8Cay6Wk2iyTZa5a2KSQWFFJ30nHJQHc8AWLVlaUhKgEgBk3dkosOJWHPjEy9XgxdS2bC5Z/MvCPbyaToITJV/ai+on+GA5SMQVl3D5BjTwjV6rWuYND2uQhClTFLWkM2KkykKFSKsDGSTaZkt1ITulTFw2+HITl6rd5j1PRGpkuRKCBMmkveWSiUXUWvYvSjY5Qud34Vxqa7vGrUghRBDHMc8x3GPVvRpppMuwBFxRImLqGat05nhGI1i0Uv6VOBc3LxLAUQFYkZDeB5PGj9G2jxMlTgorSywUkCWQQQQSLwd3S2LV8byx1OUY5b7NcjTaxaJizL/hkbgDXgpRBWVF87iO94IVrSP8NX+n5xEdX5f+JN+7J/DCfu9LzXN/8AD+GM+F8pf3pH+GrxQP8AdCDWQewfvI/FER1flD1pv/i/DDzq9L4zfvI/DBwOVfpLTIXNRuJUgg7RJKXoFJl3VO3rElq0ED6Y0jLnSpidkApSSL99ClO1MC5wSO4cItTq4j25vij8MMXq0hu3N8Ufhh7gZ/QmlhLlTE3BeUtRBvpSxKQkUOLGtcYXV6emRtE7IEFSWUZgc3ZUtClPV3UlR74u5eqssYKmBy5YpxNXO7jEg1XR7c374/DBuEhGnk+wkf8AU/KFTp0ZJT98/KCBqwj25n3/AJCOTq6gZr++v4QbgRjTx9lP3lfhh41gV7KfFf4Yd+76faV9+Z84d+7yOKvvzfxQcAz94F+ynwmH/bHntlnmVpy+EhytRAuqYbSWo0DPnwyj0hOgJeY/1TPxxWztQJKrUm0BagQ25iigu1dV7DnADtK63qkSitaHFBu30mpGaqNTzjM6ta1lVoIQlioKxJVzwFY9BlaPuIuJKUh7zXSXJAFXWX7IisXqmCf6hrwSmHLxoqadNTuX3F/Eww6Xncf9HzVBQ1ZQP8LvlJiX9gJ4Sv8AtJgCuOl53H/Qj8cPstvnTJiUpXvE0LSwxxvHfcAVL5MYPTokD1ZP/aTBEmx3SFDZgjAhAB90AYzWSzWg2ubs3Ui8wVdUSogAKUWBDlQJjo201VofcmhKck3XbjUnjWOj0sP9hnjjMdTj+XLl/iYW27N2Ucqn6YQ293dPmYeEjnHmuo1iYeiTzeODc4Xa/r9GAJQiFYCBzOOUMM48HgAszIa8DCceEKZ/KAPK9LJKLJa0HtItyTXmiax/0ecetS595KVe0ArxAV8Ywdr1XmzZtq2gaXNmomJUkoJ3SsMQSCHSts++NLZNpLQhAQLqEhKQXJZIYObxfCHbKUmmattk2mk7UAop/gFRbNLSyoc0lLv+hEGrSjLnykyt0LN1QIBdP9VQGY7J8ecFaftxs86ZMVLJM8ISkhN4AS0kHooqKe4RV6s2i7bEKMuYGQtX9NQNRdfD60Xcixj0wJh0VR06jMKHVJhP2+g4P4FuWEZ6VtaJx8vn+uUKTAibfLZr/kflCm2o9tPiPnCMVeEIVRAm0J9tPiPnDgvmPL5wBIDWHXoierv5Q66YQPCo4w0JMLWAFCocFwwgwhSeMGwmvw0xBf5wu1hhOJpGNYcmYDAu2hNpABZPOGucoGM3nCGZwgIVfhCqBdtC7QQwIvGOiC9CQg54W9Ed6FcdYYLfjoS8ISkAK8IqOvCHUgBgjiW5mHFQy8YcAPzgCIIhWh7wgx/KEYafYUra+kFsOIxFDiMTAn7uyLz3S/2l/OLZxCUEA0ATomWMLw/zq+cJ+z0Xs6cVKxPfw98HqUAH4eMIhLdcT1/TDug3RoMNHoycdFKHxhfoQ9pf3lQS8cesGxoH9AD9tfiD7xHGyH236pSYMDQoEGxoImzEZp+58jD03+KfBXzicCGBgev693ug2DLyvq+fyiS9Ctyju6AEK4QqhWhAA2Dnj+UANvRwXCkCECeUAcVQl6HEQjQB20jn7oaY69AHKVxhCI690hCIAbWOh1YWAhBhFx0dDMiMI5UdHQA5GUNm4R0dCB6BDzCR0AIY4R0dCM1RjoWOgNFMxT9r4GJBCx0BOGMIY6OgBUw6EjoDdEavjHR0BHwqY6OhhwhI6OhA1ccY6OgBBHHGOjoASGKEdHQA0wsdHQEWOjo6A3//2Q=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data:image/jpg;base64,/9j/4AAQSkZJRgABAQAAAQABAAD/2wCEAAkGBhISEBQUExQVFRUWGB4XFxcYGBUYFhwYGBcXFBcXFhoYHCYeFxkjGRcWHy8gIycpLSwsFx4xNTAqNSYrLCkBCQoKDgwOGg8PGi0kHCQsLCwpLCwqLCwsLCksKSwsLCwsLCwpKSwsLCwsLCwpLCwsLCwsLCwsLCwsLCwsLCwsLP/AABEIAMIBAwMBIgACEQEDEQH/xAAcAAABBQEBAQAAAAAAAAAAAAAEAQIDBQYABwj/xABIEAABAgMEBwQGBwYFBAMBAAABAhEAAyEEEjFBBQYTIlFhcTKBkaEHQlKxwdEUYnKS0uHwFRYjJDOyU4KiwvGDk6OzFyWkc//EABkBAAMBAQEAAAAAAAAAAAAAAAABAgMEBf/EACgRAQEAAgEDAwMEAwAAAAAAAAABAhEhEjFBAxRRIjJhE0JxsQQF8P/aAAwDAQACEQMRAD8AWw60GSsTJS6hNbqUrABbGrikemaO1ml2qyzFUCky1FScQ107yeKD5YGPC9BFN2cGL3a8GLsw44vFlY7auSohBN1V4ULNeASSORvMRn1rHRn9XNYY/TxHTJhSuWEk3bpvVJrVgTnl4wIi0TLiXKnv1qrBh8XiW0k7QNhdPR2Uz88IFQlV1Du97e4swx4jGDYsAmWorF2uOHDy5R2wWcAaCtc6416w5KFEi65LVYke7nHXFl2eiWNc641EKeDvkiLOSFKq1KuGoz5v5QXZxvIOSVgnpufIwGJK94+q4q9MnzgqzIN5JFQlbnpu/Iwt9j+T02RVxYYOpSSKpwBWS/3hFnbZiSgO4FK05AecVIsyrik0dSge4BT+8QZblAgP2S78uB5VbzgyoxVa2vscAS/KhGPIkeEe/alaWNosMmYrtgFCzxVLNwnvZ++Pn+zk7QA5uFeBD+flHuPo1U+jpfG8sHqFkP5RN5VOGa9Mvbsv2V/3yv1WPOpc0jpTzJHd5x6H6Yz/ABLL9lf98r9UjzhKq+H9x7/dHR6f2xhn9wpM4EfrOHJmCA0mg6DhxiSW3meHPlGm0PbdSz/9fZ/sf7lRdRS6jD/66z/YP964vLsYW8tpODVCPO/SSBeSoO4cFmfsyjR6YHOPRSI8y17P9RyzTl1NW3ZJwiMqrGMkoApW5VRNfypWnnDdBTB9IISCeyyjzUEpypvFMKmVuzCGN5AqEmrAVrQ9BCaDlLE6gGQwum8VpThyCn7ozyvC8e7bWFZQUKTm4TxYtL/9YB6xnLdLP0lBAHq+zleHXONCZwSXHq0HVj7h7ucZTTQ/nJagzJZ8PaONaYxPodqfrd4K0wlV1wxrm2dM+sBBJEx2fcwABLlKMAKnCHaemBctksaviOXPrAMmZdnIXRhLSDUYhABD9RG/hkMUklZowuKoQApyhqvXLOOs6gJRTUlV5iA4ZyakUHaiSdannHdS1TfcPVKgB0NPGEs9peWrdShyd0FPL84Wx5R2Jd2UkKZyo4XW7QP6aDLYQCHDmjdmhfnh3RSssy0OA4W5AuijJY06GDdLTVEJusa17JpyfDKDZaHWdQK1gULN6uLkZdc42Fi9I9kmXwNoFISVMpIDsQGSQo1c+AJyjESbWBNVupSB6zjeF53jPW+cEEy0UqSs5kvh9muGcPr6R07bK1ekSeVqKFsl6AJlkAcipLnrHRhkKph4u/kYWM+vL5adOPwstC2lLKBAIu4Vc9p6itBXk0Wi5RBcVSSe4umh50PItFFoSReSsBiWoHYghjQ5HhFlZZ5CmehcPh63rDI0jTwz8n2lR2lMLh4NeZTZY4QKkquy39o3um6z0wxgm0zFX1MabMnLtbzYjHCBhMVdQ5zVewwoz06weDDKCt24+Fbr+bQwhZdr2Aep4Z1hyUrJTcCuzVnfyhCJhdgpmDs7YVdoU3wL5KEqKioPdcZ0yej8+EFSHK0EdlK3Vj9XxwMDCUveNbt7m2QPL/iJrMTfRiwUb2P1cfOA/kqbMvZqBNSoGpOACnz4kQbpEhg/ZLv5N5wCmUvZkb14qBxVhdU+fFoN0koMAcC9fBj4wsjxVFmURMD5BV4cgGV5PHu3o3SRo+X9uZ3i+WPg3e8eBIBvNmEqB+Pk8e8eiufe0aj6q1pHiD8Ym9lTuzXpn7dl+yv++V+qx5sPl07R7vfHpXpp/qWX7K/75MeaJxHd17Z746PT+2MM/uORh3Djx5RNKd88frc+EQIw7vjzMSgtwxPCLt0mTb3P0fpfRtn+yr/2LjQGXHnXo31uUTJsRlpYJWywou4eY11mzbGL/wBJM0CwqCjddaRzo6mAzwjkt5rpk4aIpjy/X9v4r4bZT9NnJf3RV6D1mmWQLTKIZZCjeQDUAim9SkGa1TzMklZxWsKwo6rPKVh40ierejkZCUtLzGcHZjMmjC63A8/KE0DantCWJG6GBLub4BOTlnxiWXeN5xS57LVYU/KBtEgbZNLhKWoGFZgpV60EK9hO7YW1d2VMPUjiSbwSPAxTacV/MyyC6XF5iWa+MWoacYsNNTRslB2vEE8btVFud1JHeIrtOlKJksJQhl0Lpw3kijHgqD0e1Hq9z9KzUmUySHcYGuIfCsVkiZdmSipwLgCnvM9xQqMHdq4xY6bsqUyFFKUgghyzcsqiKeyWUFUs3gCodneINTkTXA+MbbrLgdbZr2lCkncapBN3BQrlwibRNoGzN+hc9ol2Ye1WGW2wbzC61KXOJ6xFouzBYU5SWpVGYfnC5AZM47MuhRN5gLxdrvafg4g3TU4GWLm8QcAas3KA1SgxN9FCA93DtU6090EWiyESkkM9PVHWvGHyXCWzWhInKcMLtFE0J3T3ZxQ6ZSNus5FTjnhWLSRZTtEgsQwV2cd0GKbTe7PmD6xblQGJq8SBUdAal1johS00JduzKkYAlnHqtThFsmZeWApwrJQOIfB8FBh1EUmiZguKdNHA4Zhi8WVkmkKDG8l88Q5NSMsQHGMbeGXkbOtIC1AjBJUSDl0ccMIhXbQQkMWVebDLF6/Ewk+cLxp6u9X1WwHiMWiJc1LDdyLV8c+MLSto0WwylYAunMnI8oYLYUuABVuOYaGrmpCt5N7dpVs4aJiQ4KXNGL8qdYUF8pE2o1Qwa8z1epCoJskwBSUM95RrSlByrAe1TUXQ97F/h5RPInMoBnc4vhTpCNOnSQuXrnrAM+RBVjd5RNpS6QBmXbubzgT6TuPdAr8CX7PKFt7qISSHA3etHetMoeU4LGqqQd8PiARwfER7j6IA2jz/AP2X7kR4XZFnaA51+Lx7B6JtYZSLOZC1BJvrWFKUkJPZpU0LB4hYb01K/iWX7Mz++UfhHmYVl0/uf4x6b6ZkXplkb2JjVFd5HjHmM5BSlwQajMHnl0jTHLURljunyzTu5e10/XONboZMsSFrUkKZXAE1lSjw5xh0W5ebAdI1ur09S7Ko32O2Z2IoJcsNnkBF9W060vhNlpUgBDFeBAwpmWpDZykTRMRda6QHIpkacYAJWCgGdkHDKq0wucOFK8Imsb7RQVMvbp3d72wxr4QrBKAl2ZVf4RDAMGxdRSQKZAP3xZaxD+WANKyweT2VHhhFPabQgyJgTtHABdTAttbuI6Huix0gv+SlngJB/wDy/lGGXdtjWfkSjfNUkbNmdz16NnA+jW+koYgEgDj64JxHnBEu1BS6E1SSzBqlnxJyaAtGEKny6qc0fCjh3Y4Qr2EXOnpjzbuAZ+4j5P4QRpuYgbIqTe4VZuweFcqcoD08Hnls0pbph84O0nKSqXKJvUTS6Ackmr5UEX6XZPq90umSBKXeDjMO2cVNhsoUyw12lyovIqUkB3Cque+LjSUu+hSSDvMKEZnKArNIuBKQVMDVwPbev5RdQdNs7KDqKuzUkA4swugPCaLKd8JS2BxfG94Ghh1uuoUhnDkZOO09eAr5x2jQl11L86DFTN5wErZs2UEzNzBQeuJ3hBtqmgWdKiKMnAkYgZ98BKkynmjfe8LzDO9l3mDJ4QqzCiilk8izgQGHs1oTtUhqlLiuV3BoodZB/MTCaAkH/SPGL6QiXtJRF9ykJGDNvBjXGhii1pIFoOe6lh/lGMTlNHjyrRM5DweOiPaq4keUdENFno1arqqvUeFMu6CJEwXgRQuKZZ0HDoYAsh3CxbfGOD8PzgqzTTfS4q4Y86/eEaslnMUHU4L3a1o2754RFtElsXDtV/H9GHTFpBLuCQ2X1cPKEUoFjUn8zj3vB4HlEtSQo3wTu0Yt1z6QwTU7zpN6jF2yDUetYknXb5vA9mjd+PlDSUkqd71MDTAM8KHTUTE1DG9exfm+HSkSyyLwfHLwhkkpfA3r3GmPXhyicNtK4+6nWsBmiYm72aOKP9X5Q+2oCiBgoYc2Z4YFIu4Fn48uvDKEtUsqIeinp4h/hBkUVljO++fxYmD7GgNU58POp5Rdat+j61WghSk7NBLkrFSGOAyxz8DHoOiNQLNZwHG0UM1cf1waDHE7WNmJttulyECXeTIFxCgm6LrBO8pRYndFR8YIl+jOetLTpstFXZIKyKEM7JGfGPSrgSGoAMAIEtFrbCNJjEXKsbK9FllHbmTl9LiB7ifOLaw6rWSQgoQk3Sb28tRqwD5ZAQVOtxOcBTrXzjWYouQj9nWYFwhLsUu63YuSMcC58Yi+gWYFwgAszhSnZ3ap4wHMtEQqmRXTE9SS2aDkzEKTtZgCg1SlQDKvOHAOTY4QJpPRP8uJSFXiBLDkED+HKVKqzs7v8YXawonRN9LGqnqWMv8AsxaFuUigIdLmlTzYdaxUWNKTOlgAB3qL1KC94A16R6DtHxY9a/8AEB2zQEmaXa6rI/nj74yy9C+Fz1flR6wf134pDdHI98E6RQNhIvTAhkivHcFIbp/R03aBd2jAULiheh+GMNt9iVMssgBgUhJL0wQ0ZYY3Hirzsy5iztitwnk9cO/lFaJ6abyN4+4g7tcYsbUl5amzEUy7Gs7MjJVfFJ4cjDSO0qhLoJIHXqI6wBN+YxTTEDEbxxrzaI9O2ZSwhiN0vHaMshTOmksysPF4ogEySkLnELAeqn9VlA/rrBipSTZALwa6N7JgcYGtFhVtJxcMoUrzGPgYLRZz9FuOHukO9MT84RgJFlSFSTtBhSmNVfPyin1wH8xT2E/ERcyrKQZBvJZPPHfJp4xUa6paenmgf3KhXmHj3UULCJNI6M2g6yLFyobf8+MGaNQSsAGmPOg4H4QDZlm5UPvcMqwboVQM2nsmmMWzWU9CSVYvT1fs4ccoZdAZvdzONKZ+ESTEh1VGT0wqnHjgPGGKSGFcqU5qryxPhDCJYTfN5wWDMH48jyhUpQ6ne846ZNlDVJSVKKixYZPx+MKhKXJJq4o3Rq5QQU6Vc53rxfhj04RNdF/h/wAZ+cRyJSXdzevGjczm3CLXRGhF2ibdT3lnYGneTVh8oDRaK0Su0KEuUlSj5JDYqOSWj03VrUOXLIXdTNmf4iwdmnjsxis86DnF7qzqiizywCOZTxPGYfXV5DIRoZigBE3L4OT5AJsoQKkk8Sw8AKAdIBtU4CJ7fa+EU00Exrhj5qMr8IrTaScIqrRaDkYPnSOJAEBTZKPaEdGMjG1XTZp4wOrnBcxA4nwiEyo1kZ7DXoZMVBUxLQLMc5Q+kuoOVQoWYk2auEOKFQdI6kYmHhE0ueY6UllAkOMxg/eIt0aMlTUvLJQrgS6ehzT1qIzzymPdeM6uwCXa+MB6V0XKnJughBPZBDovEEdxx+UGLsKkqKVBiMj8OMQmU7jEGhSYLJkN2AbZZyJakkMQhm7m7xGb+jL2SNyt9VGGBEuvkY1kwEJuqvKl5KxmS+nto5Yj3UukCpFASGU4ZRIIKQQoHNJLtHNnj0tsctnawWcqSmjsTDNH2dQtU1RDXhj3gxPp2YpKAQ5rkSMiXpDbJMO0Iq7HEqb1SMaZxCtgJtnWLTMLbpB9n6hz+zB8uWRIUGzUWpmoqFMM4gtCiJ6seyaOpuy70gqQt5a+FcyffWDZaVplKIBuEErdtym+lWPR8Iqtd0NMl/YI8FRbWu0EXbiSoFbOCqg3K886RVa7g3pR5KHmIVViziTHQx+cJGbRYyOwK59OMHaGUdrUeqat08YrZZFwY4n4xYaDH8TH1fllFoi1WA6qjLiGqDXwhqkYVB3ePNVfPyh65Zc82avME9IjVLIHQcetfOH4LyiMsFSiVAUGOePMfow5CASTeAL4Z0bCsM2JKlVAYDEtkTDpct7xcY4Z0b9d0Ep2LHQ9h2i0pSQVFRp4u9cAK4R7bqvqwmzoSw3sSc3OPfx4YCMJ6NNEMNsqqlqaWO/HpR/u8THrktLACJtVjDiWiuts96PE1pncIrptYeE8llfAOesZB4GWVGBNMa1WSzPtJqbzOEJ31mrMAKAvxIwMUE70gpWk7CRNUasVXUpocce9o1/UxjLotaOZKBx84HXZhGRm6ftc3BUuWA/YBWaccQ/yMDyrJPWSVzJxwL9kEZY4GlR84XuNdj/RtaqfNlBw6XH1kv74GFrkkkBaKY736EUadApeoJ6q+UTfshLZAY8Tg2bxPusj9vFl9Kkk/wBSX4iHS7RILgLlkjj8zFLabGsK3UIIZ3Ic3gcGDZPV6N3Q42UFR3FJwYg4+HdlC93kftsVnaLfKSoDcWTTdIpmH3hjD12uS6QbgvFgSq6MHqVKAA6xWS9FjNJd8bynbIm9nxESL0S/rq77p7ukHusx7fEfbJZQL2zVcJYLDFBIyChQxHZLVvOmh94zijlWM7Q7OYkqSSCkgpIyzB4dDFqi3zQ1+SFEUBQwYU/WEV7q/uib6E/bWhdM5ACqeyrNJ4c0mBpUpCV3Jqd92BdQBOQoW6eED2LTUtYclMtyEgLNwuBUE9l88QesE6SAnSVBBSqZLqwUFAjgWPn0MZ3PHtO39NJjl3vf+0dtsISXDt7oy2lLGoBSkCss1SMGVvBaQfVNXGRSTxjX6OtJmS2WFAtW8A5GRoSCeLZ9YB2lyapKg5uuGAdcpw7fXQpi2bgesqNMfV6p05IuGruMlpe2nYJWjM8AeIIIOdIdZlkzBzTwHshXXjDNYJP0VSgkBUpe8iu6DRwDwulJHIpiGy20G0JSw3kAvmHQD4ZQr3B9ptgFoKHrdJwSzXVZ45YQRo6aFSlsXFWNOA4RBbJ4FoCWDkc37Ku7KJtHK3FBgMcH4A59YXkK3StoVLSm6W/iNgg0KQWoG4wBryKSjzWPdBM62lMoEJT2wGq1Uv8ACINeP6co/WV/aISoyN6OhI6IWPQdxNOMH6BbaH7J96YrUzd0d8HaKmEKcUpVhVhXzaKQuVyySqgqQ3Z4v+nhhRhhQDMc+HWGbVwSQzl+5868BhCFLtkGZ+jwyIqQVKUaUA4ZAnhE1nsxWokNVY94HDn5GBVSd41DNj74mspCZl5wQC48GzwrBs3pGiNL7G7cIQ27exZJAFA2IAV4x6FpLT8iySEqnLCAAAA7qOAYDFTZ9DHhH7YLi6LxJZq5ti1ce/hFhO1amzJiFWhakhZugEb5JCl3QH3E7qi5rXCIysVNtLrB6WyZi5dllhbEBMxRLEvvEIZyMG7y0Uc0aQtBebOmgKFWWJaciN1NQAWLcq4w6yavlKZkvdAWm5eTRWPacklz4B2i3s8i4lKXJugCvIN3xnc1zFQaH0Km6HlqTU4s7ApYkqc1rTh1i8TYkB3SC+L1fKr0PhDbdabktahilJIcEh2o4TU1agrGdsmsM9dmvIG1mOfUCHqa4sA2GZ4RO7Vakai+BwHgIimW1IDkhuOXjGURaZqFFc6eXI7AFRgWCTQfaIBgS06druhj7RN5f3jh3NCmOz20Vqty9oFiYQgDsskJPMqVUjDDnDF6eQMVE/ZHxMYydpYqOaj3kwILdMUd1ClcwKeMX0p6m3VrInIKP+Y/CIjrWxAEstxcnpGSEu0ewfFPziNdqmJ7SFBuRbxwh9MG63MvWn6o8fyiZOtKXZg+LXqt4RgpWkwc4nTNSVBVHGBzg6YXVW8/b6CaofwPwghGnJfsnyjDy7XzgmXa4OmDda+dbZMxN0kjqHY8cYYvR8tQOymXC94XSUm/WofsguAQMhGaTa4nRa4VwlEyHft612UjbJvBiASAATi95NCKseXCCdIaxS50lNplhl2dSVLRns1siYke0ljj9WABbHACmIDsDVnDFn5RNZ9E2aYVMClSg128Qz5oP+0+UTqyjuG0jPCpE2So3lSVG4aVSC6a8NmpXgnhEVjlSzMQsJL3QAXyuYY8KRVaYsk2WCpYvJ3U3wGG6SlLjItTMc4HsmkglSFVJQLvaZPrM4u0LP4co3xy3Gdi/tdwzkqZy1FPTAtnXOJLEtkl3qRiXxTQYxRjSF0hwWAehBJAJLvdoKnwiSz2oJCkhMztBRcgHkKjAtFbToSqQgoIIDXgaqHBXmzwBrmsGTLbEKHUOgs/hEUyZKuKTs5m+b2IxDh+yzVgDS9pvoD3sEnJnAugngSOEGz8qOOhHjohY0gXE14+6LPRNkIX/EDJY1xrdphXGK+0SrrJcFnwqKj5RfC3lmY4MKj2bvxh2jHHZ0sLEhIF4G/gCXa7wBwcwbZ1fzC3JuswJJbBLAOeN7zgWRbpoSRLukJLKoCxwzNa0pBGiNJzZk1SFswBpdYvTHxMOZbTljq8G2pKvpFHuOnOjUfOAbRJmmYrEhyaKJDFynOofLKrQXa9LTEWlMoNc3AaAliBer4xY2m1puB2ZYCh2XuggnA8DzjTHHql5Z3LWnpermq1ns1kQtKQZqgCpaqqDgOlPsjpjnAekJIXRQcO4fiMDBOq+n0zLMmrghj9pNCOVR5wluTU5jL4RxZXl1RV3AOyAOgAiFaoh0xpRFnllawTgAAQKksHJwSHcmvSKnTGsUqUSCSTXssQDgl3IpeZ2weJ1arcg62W9KA6i36y5xl9IaxGoli6PP8AKKi2aRVMVUuT+u4QIiQZqghCt67eW4DJrgliSqhTkKvlWNJhpFydadIQxNkWrtkSxzIvfdx8WjT6Fk2eRMupTtJoxmKDpBKQWScBQ5B+bQDpXWVNQEtgQAAhNLwwTiC719kRc57JvHd1ls1hQlyFTVDF34tVwAOgBPOChpZRvCUiWhKQ77pIqzPMertQCMjP0gZk1L0FAWpiwUzYPBGkpcyQEkLAC33QC6R1NYJORdrpenp9WmkcgEcAcLsTWfThJTfL8XJGVGusB4RWr0gm5cmJZQk33c7yxcUkPjhXqTwET2O030BnClKvg1u5lSGd2BATQ5npFbk8F02+Tp0iRMUQpISSaLSUppTkx6mBbVqvaUErlJVMl4gpKFEjolRfuiwTOTMmrF4IlS5agt0kkrLpSz1Z2rwBcRRftW0SCUBak7gSmqk7pZSVgcbuB5wtfCv5JIt8HSrXEszS0iegJnI/iuWmihOe+wfk9cMIAtNgXLBUN9ALFQqxOALOK5EFj1oAloi0xOi0RQyrXBcu0wBcJtESG3FIJFSMBziqTPiVM2Amk0badvZFInb6rpIvCvZYEv6xOP2mjJIsymCUldy87itAFAEc6mLaz2ookzVDEpKE9VM57hXvEV0qapISEth7irjBJo5Nu0nMY0OKT54++DLNatqpauQ9yjFJadIpWWILgEO4xrXlgPCLDQqCAskFmFajEEd+I8RF/lF+D0zELXLQHCgFJUTxcENxwgb6GFhnAG7UCtAW98Bon3bUPtKDCrEihwrj5GCdF2tC1MoNfXcQAcHwx4OkRePTJzCstvFUJWQY6L4qsyabBRIoSpYcnPBODuw4NjHRnZfhpNfKKxaNE0KXfukqLgJcDP2hxi51dtibq13EKUlV2WSCWCRvKZ2feSOR5s3pugdES0WWSkSkA7NJIUkXnIClXnDu5OPSM5r9YDLSZkpCBdlgrQBd3NoSqYAGdlFD9Hq0GNkvJXfhk1W1V8VSErUAsnJrwSXcMN/4xBMtNxUtaKKmKckl8d26GLEUd+Y4RudRLHLtNllTVISFIWuWoFIUlae0ygqjgrDHJjxjX/s6VnKl/cT8oVsmW5D1bOXkGkgi8FVK1qCXLUcM9DkPjAVsIky5SSpSiL91gkJAYPm+ce3HR0o4ypf3EfKKDTsqUi02YXUBIO8AlISxUnEMzNEy3Ysmnner2uEyzrUFDaIKheAISQA0sXe5hWhYDnHo1m09KnJeWsKzKcFpJrvJNRQ9OcaH9jyv8KV/20fKKDXhrPYps2WlCVi6lKghAIKlpSWIFDdvVjPLnwucPO9d9N7VeyBFwJJc5qBLtzoAOkZi12q8lncuB3f8t4QLPnkqJOLxtdXtUJVpsKbRe2WyMzaneJJQApKwPVupOAx5RpJ0xNu2b/Zk3Z7Qi6FOEuWKiBvXRyvDFsRDdCyZilrWgh0JepyULgpnUg90T6W04JkxNy8Jct7oWbyqm8ok8Sa8ucavVTUkT5Inomm4sqBSxSzKDJNSDdIPF3GEG7O448L/AFsTcsk1MtSAq8hKyCkkELQlSqYqAEYPSWhEqUVOQxINAKBCFDoanGPQLVoMz5qw5TeVMLvUXJiQ1MHcHvga0ahLuslb1JN5SnrdDVyYE9QIeGeO/qTnjfDyYWVQUlw19iPh8IuE2tE6bIllJAlB1hYylyytQo9DdIZs43X/AMZIpUsMO7hWEHozSCSFVIIJNe12vW4e+Fcoeqyek7MChTgOp6tQKu0bICgFKQBbNrZ5aJShdUAoPmyl3nGYcAV4RptdtHiRLYJcukPn2SQcauQKcor9OSphtc5M7eMmVQqTiE7NAZqevjwgxxsnNTjwqdXJW0tUtClC6XUp3YhKSogtWrXf80aXX2xTZhC5qpS1gOLiFJVs1LCW4XUrKQB9c8ID0Lq1fmJUlIJTOCcwncSqconiGlt/ni20ZttKKUFSRJTKBSpRJU5UpCijAFJolQPKKmUk5afj/vww1m0eVLSWLOQaEjCuGdR4iLeVpaeiWlEtCiyiFC5eQtChduqBxAIZsurxrrP6NLoIKkqq9QX6c4nPo6H1PA/KJtlTJXn9t0MosuWgpd9ypZuBIduAPiYq1qUgsoFJ5x6r/wDHg4S/13Q5Po+SMpf67oNjVeXSrSTQAknkYsLPZiLVKTNKpaVpzrUuAWyBUGfLGPRFajMkts6A+7pHnGjLIJmkJUsqBvTEhwzP3ZPAGwn6NohKEpVUAAlx3i9mWeKqx6IWtDzJaL7lwCAAxYMErAwjbytWLhCiUAJIUT0L8IrtGaPE5cwJZ0qJ7iS2UPikpNLaJdIUhIKqgVS7ApAzzAevDxoLfoG2LoEkpYYzJYw6r/Tx6Z+7KuKfE/KF/dpX1fP5Q5qTWxzzdPH7JaAu0yioJ7aQQMwSElyTwi10joYyVJXs7iBOCgHC1BJKDvFKjgzVj0n91z9T9d0A6d0MqXIUpgpiksHf+onlDmrU3enn1usUrar/AIw7R9SZxxjoMl6CmzAF3Fb1Q5QCxwoSDhHR0fp286Y9cnl6mjWVAAFxbsMk/iir1i1rky5E1ezN8oVLSSE4rF0DtYVfuhE6tpApMUf+nK+IiG16qImAAqJYv/TlZcwMI5HSj1E0vLkWCUi6sk3lqwxUo4bwowTGiGtCPYmeA/FGfk6rhAATQDDdlH+4PE6dBK4n7kj5QXkLoazo9iZ90fijEaw6xSV2hZK2qzVo26xZ60rGgToVuJ5XJIfqQPdFRatQUrWpRlAFRJ/qkYl8BhDnBXlr9Ha2IVKlm6oukVADGlSA8Cay6Wk2iyTZa5a2KSQWFFJ30nHJQHc8AWLVlaUhKgEgBk3dkosOJWHPjEy9XgxdS2bC5Z/MvCPbyaToITJV/ai+on+GA5SMQVl3D5BjTwjV6rWuYND2uQhClTFLWkM2KkykKFSKsDGSTaZkt1ITulTFw2+HITl6rd5j1PRGpkuRKCBMmkveWSiUXUWvYvSjY5Qud34Vxqa7vGrUghRBDHMc8x3GPVvRpppMuwBFxRImLqGat05nhGI1i0Uv6VOBc3LxLAUQFYkZDeB5PGj9G2jxMlTgorSywUkCWQQQQSLwd3S2LV8byx1OUY5b7NcjTaxaJizL/hkbgDXgpRBWVF87iO94IVrSP8NX+n5xEdX5f+JN+7J/DCfu9LzXN/8AD+GM+F8pf3pH+GrxQP8AdCDWQewfvI/FER1flD1pv/i/DDzq9L4zfvI/DBwOVfpLTIXNRuJUgg7RJKXoFJl3VO3rElq0ED6Y0jLnSpidkApSSL99ClO1MC5wSO4cItTq4j25vij8MMXq0hu3N8Ufhh7gZ/QmlhLlTE3BeUtRBvpSxKQkUOLGtcYXV6emRtE7IEFSWUZgc3ZUtClPV3UlR74u5eqssYKmBy5YpxNXO7jEg1XR7c374/DBuEhGnk+wkf8AU/KFTp0ZJT98/KCBqwj25n3/AJCOTq6gZr++v4QbgRjTx9lP3lfhh41gV7KfFf4Yd+76faV9+Z84d+7yOKvvzfxQcAz94F+ynwmH/bHntlnmVpy+EhytRAuqYbSWo0DPnwyj0hOgJeY/1TPxxWztQJKrUm0BagQ25iigu1dV7DnADtK63qkSitaHFBu30mpGaqNTzjM6ta1lVoIQlioKxJVzwFY9BlaPuIuJKUh7zXSXJAFXWX7IisXqmCf6hrwSmHLxoqadNTuX3F/Eww6Xncf9HzVBQ1ZQP8LvlJiX9gJ4Sv8AtJgCuOl53H/Qj8cPstvnTJiUpXvE0LSwxxvHfcAVL5MYPTokD1ZP/aTBEmx3SFDZgjAhAB90AYzWSzWg2ubs3Ui8wVdUSogAKUWBDlQJjo201VofcmhKck3XbjUnjWOj0sP9hnjjMdTj+XLl/iYW27N2Ucqn6YQ293dPmYeEjnHmuo1iYeiTzeODc4Xa/r9GAJQiFYCBzOOUMM48HgAszIa8DCceEKZ/KAPK9LJKLJa0HtItyTXmiax/0ecetS595KVe0ArxAV8Ywdr1XmzZtq2gaXNmomJUkoJ3SsMQSCHSts++NLZNpLQhAQLqEhKQXJZIYObxfCHbKUmmattk2mk7UAop/gFRbNLSyoc0lLv+hEGrSjLnykyt0LN1QIBdP9VQGY7J8ecFaftxs86ZMVLJM8ISkhN4AS0kHooqKe4RV6s2i7bEKMuYGQtX9NQNRdfD60Xcixj0wJh0VR06jMKHVJhP2+g4P4FuWEZ6VtaJx8vn+uUKTAibfLZr/kflCm2o9tPiPnCMVeEIVRAm0J9tPiPnDgvmPL5wBIDWHXoierv5Q66YQPCo4w0JMLWAFCocFwwgwhSeMGwmvw0xBf5wu1hhOJpGNYcmYDAu2hNpABZPOGucoGM3nCGZwgIVfhCqBdtC7QQwIvGOiC9CQg54W9Ed6FcdYYLfjoS8ISkAK8IqOvCHUgBgjiW5mHFQy8YcAPzgCIIhWh7wgx/KEYafYUra+kFsOIxFDiMTAn7uyLz3S/2l/OLZxCUEA0ATomWMLw/zq+cJ+z0Xs6cVKxPfw98HqUAH4eMIhLdcT1/TDug3RoMNHoycdFKHxhfoQ9pf3lQS8cesGxoH9AD9tfiD7xHGyH236pSYMDQoEGxoImzEZp+58jD03+KfBXzicCGBgev693ug2DLyvq+fyiS9Ctyju6AEK4QqhWhAA2Dnj+UANvRwXCkCECeUAcVQl6HEQjQB20jn7oaY69AHKVxhCI690hCIAbWOh1YWAhBhFx0dDMiMI5UdHQA5GUNm4R0dCB6BDzCR0AIY4R0dCM1RjoWOgNFMxT9r4GJBCx0BOGMIY6OgBUw6EjoDdEavjHR0BHwqY6OhhwhI6OhA1ccY6OgBBHHGOjoASGKEdHQA0wsdHQEWOjo6A3//2Q=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2" name="Picture 6" descr="http://dp.smugmug.com/photos/11623767-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uario\Mis documentos\Mis imágenes\untitled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250273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286116" y="642918"/>
            <a:ext cx="5643602" cy="3500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Espacio Arquitect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 es sensible y se funda en lo material del espacio y posibilita las dimensiones de la Arquitectura: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Espacio mismo,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tiempo que se emplea en el       	recorrido del Espacio, y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materia que delimita el Espacio.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42844" y="4286256"/>
            <a:ext cx="8858312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Pero tambi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el Espacio Arquitect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nico debe ser un espacio significativo de calidad en el sentido antropol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gico y psicol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gico; se refiere al contenido est</a:t>
            </a:r>
            <a:r>
              <a:rPr lang="es-ES_tradnl" sz="24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tico a partir de lo sensible y de los materiales utilizados en la arquitectura.</a:t>
            </a:r>
            <a:endParaRPr lang="es-ES_tradnl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14678" y="142852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ESPACIO ARQUITECTÓNICO --</a:t>
            </a:r>
            <a:endParaRPr lang="es-E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1442</TotalTime>
  <Words>1210</Words>
  <Application>Microsoft Office PowerPoint</Application>
  <PresentationFormat>Presentación en pantalla (4:3)</PresentationFormat>
  <Paragraphs>101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nb515</cp:lastModifiedBy>
  <cp:revision>123</cp:revision>
  <dcterms:created xsi:type="dcterms:W3CDTF">2010-04-09T10:10:59Z</dcterms:created>
  <dcterms:modified xsi:type="dcterms:W3CDTF">2016-11-19T00:54:15Z</dcterms:modified>
</cp:coreProperties>
</file>